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83" r:id="rId6"/>
    <p:sldId id="285" r:id="rId7"/>
    <p:sldId id="284" r:id="rId8"/>
    <p:sldId id="286" r:id="rId9"/>
    <p:sldId id="260" r:id="rId10"/>
    <p:sldId id="261"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78" r:id="rId27"/>
    <p:sldId id="279" r:id="rId28"/>
    <p:sldId id="292" r:id="rId29"/>
    <p:sldId id="280" r:id="rId30"/>
    <p:sldId id="291" r:id="rId31"/>
    <p:sldId id="289" r:id="rId32"/>
    <p:sldId id="290" r:id="rId33"/>
    <p:sldId id="288" r:id="rId34"/>
    <p:sldId id="271"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26AD3-72DE-4506-A5B4-8AD99BC82067}" type="datetimeFigureOut">
              <a:rPr lang="en-US" smtClean="0"/>
              <a:t>3/12/2020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FE2DE0F-7D70-4575-9587-0AF2FE62446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E2DE0F-7D70-4575-9587-0AF2FE624468}"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sp>
        <p:nvSpPr>
          <p:cNvPr id="13" name="object 1"/>
          <p:cNvSpPr/>
          <p:nvPr/>
        </p:nvSpPr>
        <p:spPr>
          <a:xfrm>
            <a:off x="1448562" y="3963162"/>
            <a:ext cx="6324600" cy="1219200"/>
          </a:xfrm>
          <a:custGeom>
            <a:avLst/>
            <a:gdLst/>
            <a:ahLst/>
            <a:cxnLst/>
            <a:rect l="l" t="t" r="r" b="b"/>
            <a:pathLst>
              <a:path w="6324600" h="1219200">
                <a:moveTo>
                  <a:pt x="0" y="1219200"/>
                </a:moveTo>
                <a:lnTo>
                  <a:pt x="0" y="0"/>
                </a:lnTo>
                <a:lnTo>
                  <a:pt x="6324600" y="0"/>
                </a:lnTo>
                <a:lnTo>
                  <a:pt x="6324600" y="1219200"/>
                </a:lnTo>
                <a:lnTo>
                  <a:pt x="0" y="1219200"/>
                </a:lnTo>
                <a:close/>
              </a:path>
            </a:pathLst>
          </a:custGeom>
          <a:solidFill>
            <a:srgbClr val="B9CDE5"/>
          </a:solidFill>
        </p:spPr>
        <p:txBody>
          <a:bodyPr wrap="square" lIns="0" tIns="0" rIns="0" bIns="0" rtlCol="0">
            <a:noAutofit/>
          </a:bodyPr>
          <a:lstStyle/>
          <a:p>
            <a:endParaRPr/>
          </a:p>
        </p:txBody>
      </p:sp>
      <p:sp>
        <p:nvSpPr>
          <p:cNvPr id="14" name="object 2"/>
          <p:cNvSpPr/>
          <p:nvPr/>
        </p:nvSpPr>
        <p:spPr>
          <a:xfrm>
            <a:off x="1435608" y="3950208"/>
            <a:ext cx="6350508" cy="1245108"/>
          </a:xfrm>
          <a:custGeom>
            <a:avLst/>
            <a:gdLst/>
            <a:ahLst/>
            <a:cxnLst/>
            <a:rect l="l" t="t" r="r" b="b"/>
            <a:pathLst>
              <a:path w="6350508" h="1245108">
                <a:moveTo>
                  <a:pt x="12954" y="1232154"/>
                </a:moveTo>
                <a:lnTo>
                  <a:pt x="12954" y="12954"/>
                </a:lnTo>
                <a:lnTo>
                  <a:pt x="6337554" y="12954"/>
                </a:lnTo>
                <a:lnTo>
                  <a:pt x="6337554" y="1232154"/>
                </a:lnTo>
                <a:lnTo>
                  <a:pt x="12954" y="1232154"/>
                </a:lnTo>
                <a:close/>
              </a:path>
            </a:pathLst>
          </a:custGeom>
          <a:ln w="25908">
            <a:solidFill>
              <a:srgbClr val="385D8A"/>
            </a:solidFill>
          </a:ln>
        </p:spPr>
        <p:txBody>
          <a:bodyPr wrap="square" lIns="0" tIns="0" rIns="0" bIns="0" rtlCol="0">
            <a:noAutofit/>
          </a:bodyPr>
          <a:lstStyle/>
          <a:p>
            <a:endParaRPr/>
          </a:p>
        </p:txBody>
      </p:sp>
      <p:pic>
        <p:nvPicPr>
          <p:cNvPr id="5"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 y="1372362"/>
            <a:ext cx="9143238" cy="45720"/>
          </a:xfrm>
          <a:prstGeom prst="rect">
            <a:avLst/>
          </a:prstGeom>
        </p:spPr>
      </p:pic>
      <p:pic>
        <p:nvPicPr>
          <p:cNvPr id="6"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59408"/>
            <a:ext cx="9144000" cy="71628"/>
          </a:xfrm>
          <a:prstGeom prst="rect">
            <a:avLst/>
          </a:prstGeom>
        </p:spPr>
      </p:pic>
      <p:pic>
        <p:nvPicPr>
          <p:cNvPr id="7"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19556" y="1953768"/>
            <a:ext cx="7028687" cy="1618488"/>
          </a:xfrm>
          <a:prstGeom prst="rect">
            <a:avLst/>
          </a:prstGeom>
        </p:spPr>
      </p:pic>
      <p:pic>
        <p:nvPicPr>
          <p:cNvPr id="8"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504188" y="1898904"/>
            <a:ext cx="6056376" cy="1426464"/>
          </a:xfrm>
          <a:prstGeom prst="rect">
            <a:avLst/>
          </a:prstGeom>
        </p:spPr>
      </p:pic>
      <p:pic>
        <p:nvPicPr>
          <p:cNvPr id="9" name="Image"/>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066800" y="1981200"/>
            <a:ext cx="6934200" cy="1524000"/>
          </a:xfrm>
          <a:prstGeom prst="rect">
            <a:avLst/>
          </a:prstGeom>
        </p:spPr>
      </p:pic>
      <p:sp>
        <p:nvSpPr>
          <p:cNvPr id="18" name="object 3"/>
          <p:cNvSpPr/>
          <p:nvPr/>
        </p:nvSpPr>
        <p:spPr>
          <a:xfrm>
            <a:off x="1062228" y="1976628"/>
            <a:ext cx="6943344" cy="1533143"/>
          </a:xfrm>
          <a:custGeom>
            <a:avLst/>
            <a:gdLst/>
            <a:ahLst/>
            <a:cxnLst/>
            <a:rect l="l" t="t" r="r" b="b"/>
            <a:pathLst>
              <a:path w="6943344" h="1533143">
                <a:moveTo>
                  <a:pt x="4572" y="1528572"/>
                </a:moveTo>
                <a:lnTo>
                  <a:pt x="4572" y="4572"/>
                </a:lnTo>
                <a:lnTo>
                  <a:pt x="6938772" y="4572"/>
                </a:lnTo>
                <a:lnTo>
                  <a:pt x="6938772" y="1528572"/>
                </a:lnTo>
                <a:lnTo>
                  <a:pt x="4572" y="1528572"/>
                </a:lnTo>
                <a:close/>
              </a:path>
            </a:pathLst>
          </a:custGeom>
          <a:ln w="9144">
            <a:solidFill>
              <a:srgbClr val="98B954"/>
            </a:solidFill>
          </a:ln>
        </p:spPr>
        <p:txBody>
          <a:bodyPr wrap="square" lIns="0" tIns="0" rIns="0" bIns="0" rtlCol="0">
            <a:noAutofit/>
          </a:bodyPr>
          <a:lstStyle/>
          <a:p>
            <a:endParaRPr/>
          </a:p>
        </p:txBody>
      </p:sp>
      <p:sp>
        <p:nvSpPr>
          <p:cNvPr id="20" name="text 1"/>
          <p:cNvSpPr txBox="1"/>
          <p:nvPr/>
        </p:nvSpPr>
        <p:spPr>
          <a:xfrm>
            <a:off x="3236722" y="2434816"/>
            <a:ext cx="3099246" cy="1015663"/>
          </a:xfrm>
          <a:prstGeom prst="rect">
            <a:avLst/>
          </a:prstGeom>
        </p:spPr>
        <p:txBody>
          <a:bodyPr vert="horz" wrap="none" lIns="0" tIns="0" rIns="0" bIns="0" rtlCol="0">
            <a:spAutoFit/>
          </a:bodyPr>
          <a:lstStyle/>
          <a:p>
            <a:pPr marL="0">
              <a:lnSpc>
                <a:spcPct val="100000"/>
              </a:lnSpc>
            </a:pPr>
            <a:r>
              <a:rPr sz="6600" spc="10" smtClean="0">
                <a:latin typeface="Andalus"/>
                <a:cs typeface="Andalus"/>
              </a:rPr>
              <a:t>Learning</a:t>
            </a:r>
            <a:endParaRPr sz="6600">
              <a:latin typeface="Andalus"/>
              <a:cs typeface="Andalus"/>
            </a:endParaRPr>
          </a:p>
        </p:txBody>
      </p:sp>
      <p:pic>
        <p:nvPicPr>
          <p:cNvPr id="10" name="Image"/>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324356" y="3858768"/>
            <a:ext cx="6495287" cy="1466088"/>
          </a:xfrm>
          <a:prstGeom prst="rect">
            <a:avLst/>
          </a:prstGeom>
        </p:spPr>
      </p:pic>
      <p:pic>
        <p:nvPicPr>
          <p:cNvPr id="11" name="Image"/>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629156" y="3995928"/>
            <a:ext cx="5882640" cy="1426464"/>
          </a:xfrm>
          <a:prstGeom prst="rect">
            <a:avLst/>
          </a:prstGeom>
        </p:spPr>
      </p:pic>
      <p:pic>
        <p:nvPicPr>
          <p:cNvPr id="12" name="Image"/>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371600" y="3886200"/>
            <a:ext cx="6400800" cy="1371600"/>
          </a:xfrm>
          <a:prstGeom prst="rect">
            <a:avLst/>
          </a:prstGeom>
        </p:spPr>
      </p:pic>
      <p:sp>
        <p:nvSpPr>
          <p:cNvPr id="21" name="object 4"/>
          <p:cNvSpPr/>
          <p:nvPr/>
        </p:nvSpPr>
        <p:spPr>
          <a:xfrm>
            <a:off x="1367028" y="3881628"/>
            <a:ext cx="6409944" cy="1380744"/>
          </a:xfrm>
          <a:custGeom>
            <a:avLst/>
            <a:gdLst/>
            <a:ahLst/>
            <a:cxnLst/>
            <a:rect l="l" t="t" r="r" b="b"/>
            <a:pathLst>
              <a:path w="6409944" h="1380744">
                <a:moveTo>
                  <a:pt x="4572" y="1376172"/>
                </a:moveTo>
                <a:lnTo>
                  <a:pt x="4572" y="4572"/>
                </a:lnTo>
                <a:lnTo>
                  <a:pt x="6405372" y="4572"/>
                </a:lnTo>
                <a:lnTo>
                  <a:pt x="6405372" y="1376172"/>
                </a:lnTo>
                <a:lnTo>
                  <a:pt x="4572" y="1376172"/>
                </a:lnTo>
                <a:close/>
              </a:path>
            </a:pathLst>
          </a:custGeom>
          <a:ln w="9144">
            <a:solidFill>
              <a:srgbClr val="46AAC5"/>
            </a:solidFill>
          </a:ln>
        </p:spPr>
        <p:txBody>
          <a:bodyPr wrap="square" lIns="0" tIns="0" rIns="0" bIns="0" rtlCol="0">
            <a:noAutofit/>
          </a:bodyPr>
          <a:lstStyle/>
          <a:p>
            <a:endParaRPr/>
          </a:p>
        </p:txBody>
      </p:sp>
      <p:sp>
        <p:nvSpPr>
          <p:cNvPr id="22" name="text 1"/>
          <p:cNvSpPr txBox="1"/>
          <p:nvPr/>
        </p:nvSpPr>
        <p:spPr>
          <a:xfrm>
            <a:off x="4323588" y="4044414"/>
            <a:ext cx="1306448" cy="492443"/>
          </a:xfrm>
          <a:prstGeom prst="rect">
            <a:avLst/>
          </a:prstGeom>
        </p:spPr>
        <p:txBody>
          <a:bodyPr vert="horz" wrap="none" lIns="0" tIns="0" rIns="0" bIns="0" rtlCol="0">
            <a:spAutoFit/>
          </a:bodyPr>
          <a:lstStyle/>
          <a:p>
            <a:pPr marL="0">
              <a:lnSpc>
                <a:spcPct val="100000"/>
              </a:lnSpc>
            </a:pPr>
            <a:r>
              <a:rPr lang="en-US" sz="3200" dirty="0" smtClean="0">
                <a:latin typeface="Andalus"/>
                <a:cs typeface="Andalus"/>
              </a:rPr>
              <a:t>UNIT-4</a:t>
            </a:r>
            <a:endParaRPr sz="3200">
              <a:latin typeface="Andalus"/>
              <a:cs typeface="Andalu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33"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34"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129028" y="321564"/>
            <a:ext cx="4882896" cy="1258824"/>
          </a:xfrm>
          <a:prstGeom prst="rect">
            <a:avLst/>
          </a:prstGeom>
        </p:spPr>
      </p:pic>
      <p:pic>
        <p:nvPicPr>
          <p:cNvPr id="35"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18" name="object 18"/>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7D60A0"/>
            </a:solidFill>
          </a:ln>
        </p:spPr>
        <p:txBody>
          <a:bodyPr wrap="square" lIns="0" tIns="0" rIns="0" bIns="0" rtlCol="0">
            <a:noAutofit/>
          </a:bodyPr>
          <a:lstStyle/>
          <a:p>
            <a:endParaRPr/>
          </a:p>
        </p:txBody>
      </p:sp>
      <p:sp>
        <p:nvSpPr>
          <p:cNvPr id="2" name="text 1"/>
          <p:cNvSpPr txBox="1"/>
          <p:nvPr/>
        </p:nvSpPr>
        <p:spPr>
          <a:xfrm>
            <a:off x="2508250" y="379854"/>
            <a:ext cx="4259690"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Learning Theories</a:t>
            </a:r>
            <a:endParaRPr sz="4400">
              <a:latin typeface="Andalus"/>
              <a:cs typeface="Andalus"/>
            </a:endParaRPr>
          </a:p>
        </p:txBody>
      </p:sp>
      <p:sp>
        <p:nvSpPr>
          <p:cNvPr id="19" name="object 19"/>
          <p:cNvSpPr/>
          <p:nvPr/>
        </p:nvSpPr>
        <p:spPr>
          <a:xfrm>
            <a:off x="762762" y="1829562"/>
            <a:ext cx="5029200" cy="4340352"/>
          </a:xfrm>
          <a:custGeom>
            <a:avLst/>
            <a:gdLst/>
            <a:ahLst/>
            <a:cxnLst/>
            <a:rect l="l" t="t" r="r" b="b"/>
            <a:pathLst>
              <a:path w="5029200" h="4340352">
                <a:moveTo>
                  <a:pt x="0" y="4340352"/>
                </a:moveTo>
                <a:lnTo>
                  <a:pt x="0" y="0"/>
                </a:lnTo>
                <a:lnTo>
                  <a:pt x="5029200" y="0"/>
                </a:lnTo>
                <a:lnTo>
                  <a:pt x="5029200" y="4340352"/>
                </a:lnTo>
                <a:lnTo>
                  <a:pt x="0" y="43403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749808" y="1816608"/>
            <a:ext cx="5055108" cy="4366260"/>
          </a:xfrm>
          <a:custGeom>
            <a:avLst/>
            <a:gdLst/>
            <a:ahLst/>
            <a:cxnLst/>
            <a:rect l="l" t="t" r="r" b="b"/>
            <a:pathLst>
              <a:path w="5055108" h="4366260">
                <a:moveTo>
                  <a:pt x="12954" y="4353306"/>
                </a:moveTo>
                <a:lnTo>
                  <a:pt x="12954" y="12954"/>
                </a:lnTo>
                <a:lnTo>
                  <a:pt x="5042154" y="12954"/>
                </a:lnTo>
                <a:lnTo>
                  <a:pt x="5042154" y="4353306"/>
                </a:lnTo>
                <a:lnTo>
                  <a:pt x="12954" y="4353306"/>
                </a:lnTo>
                <a:close/>
              </a:path>
            </a:pathLst>
          </a:custGeom>
          <a:ln w="25908">
            <a:solidFill>
              <a:srgbClr val="F79646"/>
            </a:solidFill>
          </a:ln>
        </p:spPr>
        <p:txBody>
          <a:bodyPr wrap="square" lIns="0" tIns="0" rIns="0" bIns="0" rtlCol="0">
            <a:noAutofit/>
          </a:bodyPr>
          <a:lstStyle/>
          <a:p>
            <a:endParaRPr/>
          </a:p>
        </p:txBody>
      </p:sp>
      <p:sp>
        <p:nvSpPr>
          <p:cNvPr id="3" name="text 1"/>
          <p:cNvSpPr txBox="1"/>
          <p:nvPr/>
        </p:nvSpPr>
        <p:spPr>
          <a:xfrm>
            <a:off x="853744" y="1792505"/>
            <a:ext cx="3789186" cy="541515"/>
          </a:xfrm>
          <a:prstGeom prst="rect">
            <a:avLst/>
          </a:prstGeom>
        </p:spPr>
        <p:txBody>
          <a:bodyPr vert="horz" wrap="none" lIns="0" tIns="0" rIns="0" bIns="0" rtlCol="0">
            <a:spAutoFit/>
          </a:bodyPr>
          <a:lstStyle/>
          <a:p>
            <a:pPr marL="0">
              <a:lnSpc>
                <a:spcPct val="100000"/>
              </a:lnSpc>
            </a:pPr>
            <a:r>
              <a:rPr sz="2800" spc="10" dirty="0">
                <a:latin typeface="Andalus"/>
                <a:cs typeface="Andalus"/>
              </a:rPr>
              <a:t>There are four theories to</a:t>
            </a:r>
            <a:endParaRPr sz="2800">
              <a:latin typeface="Andalus"/>
              <a:cs typeface="Andalus"/>
            </a:endParaRPr>
          </a:p>
        </p:txBody>
      </p:sp>
      <p:sp>
        <p:nvSpPr>
          <p:cNvPr id="4" name="text 1"/>
          <p:cNvSpPr txBox="1"/>
          <p:nvPr/>
        </p:nvSpPr>
        <p:spPr>
          <a:xfrm>
            <a:off x="853744" y="2219225"/>
            <a:ext cx="1383793" cy="541515"/>
          </a:xfrm>
          <a:prstGeom prst="rect">
            <a:avLst/>
          </a:prstGeom>
        </p:spPr>
        <p:txBody>
          <a:bodyPr vert="horz" wrap="none" lIns="0" tIns="0" rIns="0" bIns="0" rtlCol="0">
            <a:spAutoFit/>
          </a:bodyPr>
          <a:lstStyle/>
          <a:p>
            <a:pPr marL="0">
              <a:lnSpc>
                <a:spcPct val="100000"/>
              </a:lnSpc>
            </a:pPr>
            <a:r>
              <a:rPr sz="2800" spc="10" dirty="0">
                <a:latin typeface="Andalus"/>
                <a:cs typeface="Andalus"/>
              </a:rPr>
              <a:t>learning:</a:t>
            </a:r>
            <a:endParaRPr sz="2800">
              <a:latin typeface="Andalus"/>
              <a:cs typeface="Andalus"/>
            </a:endParaRPr>
          </a:p>
        </p:txBody>
      </p:sp>
      <p:sp>
        <p:nvSpPr>
          <p:cNvPr id="5" name="text 1"/>
          <p:cNvSpPr txBox="1"/>
          <p:nvPr/>
        </p:nvSpPr>
        <p:spPr>
          <a:xfrm>
            <a:off x="853744" y="2815480"/>
            <a:ext cx="4522460" cy="2816066"/>
          </a:xfrm>
          <a:prstGeom prst="rect">
            <a:avLst/>
          </a:prstGeom>
        </p:spPr>
        <p:txBody>
          <a:bodyPr vert="horz" wrap="none" lIns="0" tIns="0" rIns="0" bIns="0" rtlCol="0">
            <a:spAutoFit/>
          </a:bodyPr>
          <a:lstStyle/>
          <a:p>
            <a:pPr marL="0">
              <a:lnSpc>
                <a:spcPct val="100000"/>
              </a:lnSpc>
            </a:pPr>
            <a:r>
              <a:rPr sz="3200" spc="10" dirty="0">
                <a:latin typeface="Arial"/>
                <a:cs typeface="Arial"/>
              </a:rPr>
              <a:t>•</a:t>
            </a:r>
            <a:r>
              <a:rPr sz="3200" spc="10" dirty="0">
                <a:latin typeface="Andalus"/>
                <a:cs typeface="Andalus"/>
              </a:rPr>
              <a:t>Classical conditioning</a:t>
            </a:r>
            <a:endParaRPr sz="3200">
              <a:latin typeface="Andalus"/>
              <a:cs typeface="Andalus"/>
            </a:endParaRPr>
          </a:p>
          <a:p>
            <a:pPr marL="0">
              <a:lnSpc>
                <a:spcPct val="100000"/>
              </a:lnSpc>
            </a:pPr>
            <a:r>
              <a:rPr sz="3200" spc="10" dirty="0">
                <a:latin typeface="Arial"/>
                <a:cs typeface="Arial"/>
              </a:rPr>
              <a:t>•</a:t>
            </a:r>
            <a:r>
              <a:rPr sz="3200" spc="10" dirty="0">
                <a:latin typeface="Andalus"/>
                <a:cs typeface="Andalus"/>
              </a:rPr>
              <a:t>Operant conditioning</a:t>
            </a:r>
            <a:endParaRPr sz="3200">
              <a:latin typeface="Andalus"/>
              <a:cs typeface="Andalus"/>
            </a:endParaRPr>
          </a:p>
          <a:p>
            <a:pPr marL="0">
              <a:lnSpc>
                <a:spcPct val="100000"/>
              </a:lnSpc>
            </a:pPr>
            <a:r>
              <a:rPr sz="3200" spc="10" dirty="0">
                <a:latin typeface="Arial"/>
                <a:cs typeface="Arial"/>
              </a:rPr>
              <a:t>•</a:t>
            </a:r>
            <a:r>
              <a:rPr sz="3200" spc="10" dirty="0">
                <a:latin typeface="Andalus"/>
                <a:cs typeface="Andalus"/>
              </a:rPr>
              <a:t>Cognitive learning theory</a:t>
            </a:r>
            <a:endParaRPr sz="3200">
              <a:latin typeface="Andalus"/>
              <a:cs typeface="Andalus"/>
            </a:endParaRPr>
          </a:p>
          <a:p>
            <a:pPr marL="0">
              <a:lnSpc>
                <a:spcPct val="100000"/>
              </a:lnSpc>
            </a:pPr>
            <a:r>
              <a:rPr sz="3200" spc="10" dirty="0">
                <a:latin typeface="Arial"/>
                <a:cs typeface="Arial"/>
              </a:rPr>
              <a:t>•</a:t>
            </a:r>
            <a:r>
              <a:rPr sz="3200" spc="10" dirty="0">
                <a:latin typeface="Andalus"/>
                <a:cs typeface="Andalus"/>
              </a:rPr>
              <a:t>Social learning theory</a:t>
            </a:r>
            <a:endParaRPr sz="3200">
              <a:latin typeface="Andalus"/>
              <a:cs typeface="Andalu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37"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38"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80416" y="365760"/>
            <a:ext cx="8580120" cy="1152144"/>
          </a:xfrm>
          <a:prstGeom prst="rect">
            <a:avLst/>
          </a:prstGeom>
        </p:spPr>
      </p:pic>
      <p:pic>
        <p:nvPicPr>
          <p:cNvPr id="39"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21" name="object 21"/>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46AAC5"/>
            </a:solidFill>
          </a:ln>
        </p:spPr>
        <p:txBody>
          <a:bodyPr wrap="square" lIns="0" tIns="0" rIns="0" bIns="0" rtlCol="0">
            <a:noAutofit/>
          </a:bodyPr>
          <a:lstStyle/>
          <a:p>
            <a:endParaRPr/>
          </a:p>
        </p:txBody>
      </p:sp>
      <p:sp>
        <p:nvSpPr>
          <p:cNvPr id="2" name="text 1"/>
          <p:cNvSpPr txBox="1"/>
          <p:nvPr/>
        </p:nvSpPr>
        <p:spPr>
          <a:xfrm>
            <a:off x="628497" y="423344"/>
            <a:ext cx="8008224" cy="773925"/>
          </a:xfrm>
          <a:prstGeom prst="rect">
            <a:avLst/>
          </a:prstGeom>
        </p:spPr>
        <p:txBody>
          <a:bodyPr vert="horz" wrap="none" lIns="0" tIns="0" rIns="0" bIns="0" rtlCol="0">
            <a:spAutoFit/>
          </a:bodyPr>
          <a:lstStyle/>
          <a:p>
            <a:pPr marL="0">
              <a:lnSpc>
                <a:spcPct val="100000"/>
              </a:lnSpc>
            </a:pPr>
            <a:r>
              <a:rPr sz="4000" spc="10" dirty="0">
                <a:latin typeface="Andalus"/>
                <a:cs typeface="Andalus"/>
              </a:rPr>
              <a:t>CLASSICAL CONDITIONING THEORY</a:t>
            </a:r>
            <a:endParaRPr sz="4000">
              <a:latin typeface="Andalus"/>
              <a:cs typeface="Andalus"/>
            </a:endParaRPr>
          </a:p>
        </p:txBody>
      </p:sp>
      <p:sp>
        <p:nvSpPr>
          <p:cNvPr id="22" name="object 22"/>
          <p:cNvSpPr/>
          <p:nvPr/>
        </p:nvSpPr>
        <p:spPr>
          <a:xfrm>
            <a:off x="610362" y="1905762"/>
            <a:ext cx="7772400" cy="3933444"/>
          </a:xfrm>
          <a:custGeom>
            <a:avLst/>
            <a:gdLst/>
            <a:ahLst/>
            <a:cxnLst/>
            <a:rect l="l" t="t" r="r" b="b"/>
            <a:pathLst>
              <a:path w="7772400" h="3933444">
                <a:moveTo>
                  <a:pt x="0" y="3933444"/>
                </a:moveTo>
                <a:lnTo>
                  <a:pt x="0" y="0"/>
                </a:lnTo>
                <a:lnTo>
                  <a:pt x="7772400" y="0"/>
                </a:lnTo>
                <a:lnTo>
                  <a:pt x="7772400" y="3933444"/>
                </a:lnTo>
                <a:lnTo>
                  <a:pt x="0" y="3933444"/>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597408" y="1892808"/>
            <a:ext cx="7798308" cy="3959352"/>
          </a:xfrm>
          <a:custGeom>
            <a:avLst/>
            <a:gdLst/>
            <a:ahLst/>
            <a:cxnLst/>
            <a:rect l="l" t="t" r="r" b="b"/>
            <a:pathLst>
              <a:path w="7798308" h="3959352">
                <a:moveTo>
                  <a:pt x="12954" y="3946398"/>
                </a:moveTo>
                <a:lnTo>
                  <a:pt x="12954" y="12954"/>
                </a:lnTo>
                <a:lnTo>
                  <a:pt x="7785354" y="12954"/>
                </a:lnTo>
                <a:lnTo>
                  <a:pt x="7785354" y="3946398"/>
                </a:lnTo>
                <a:lnTo>
                  <a:pt x="12954" y="3946398"/>
                </a:lnTo>
                <a:close/>
              </a:path>
            </a:pathLst>
          </a:custGeom>
          <a:ln w="25908">
            <a:solidFill>
              <a:srgbClr val="C0504D"/>
            </a:solidFill>
          </a:ln>
        </p:spPr>
        <p:txBody>
          <a:bodyPr wrap="square" lIns="0" tIns="0" rIns="0" bIns="0" rtlCol="0">
            <a:noAutofit/>
          </a:bodyPr>
          <a:lstStyle/>
          <a:p>
            <a:endParaRPr/>
          </a:p>
        </p:txBody>
      </p:sp>
      <p:sp>
        <p:nvSpPr>
          <p:cNvPr id="3" name="text 1"/>
          <p:cNvSpPr txBox="1"/>
          <p:nvPr/>
        </p:nvSpPr>
        <p:spPr>
          <a:xfrm>
            <a:off x="701040" y="1934896"/>
            <a:ext cx="3003524"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Classical  conditioning:</a:t>
            </a:r>
            <a:endParaRPr sz="2400">
              <a:latin typeface="Andalus"/>
              <a:cs typeface="Andalus"/>
            </a:endParaRPr>
          </a:p>
        </p:txBody>
      </p:sp>
      <p:sp>
        <p:nvSpPr>
          <p:cNvPr id="4" name="text 1"/>
          <p:cNvSpPr txBox="1"/>
          <p:nvPr/>
        </p:nvSpPr>
        <p:spPr>
          <a:xfrm>
            <a:off x="701040" y="1934896"/>
            <a:ext cx="7664806" cy="1781684"/>
          </a:xfrm>
          <a:prstGeom prst="rect">
            <a:avLst/>
          </a:prstGeom>
        </p:spPr>
        <p:txBody>
          <a:bodyPr vert="horz" wrap="none" lIns="0" tIns="0" rIns="0" bIns="0" rtlCol="0">
            <a:spAutoFit/>
          </a:bodyPr>
          <a:lstStyle/>
          <a:p>
            <a:pPr marL="3329050">
              <a:lnSpc>
                <a:spcPct val="100000"/>
              </a:lnSpc>
            </a:pPr>
            <a:r>
              <a:rPr sz="2400" spc="10" dirty="0">
                <a:latin typeface="Andalus"/>
                <a:cs typeface="Andalus"/>
              </a:rPr>
              <a:t>acquiring  a  new  response  (the</a:t>
            </a:r>
            <a:endParaRPr sz="2400">
              <a:latin typeface="Andalus"/>
              <a:cs typeface="Andalus"/>
            </a:endParaRPr>
          </a:p>
          <a:p>
            <a:pPr marL="0">
              <a:lnSpc>
                <a:spcPct val="100000"/>
              </a:lnSpc>
            </a:pPr>
            <a:r>
              <a:rPr sz="2400" spc="10" dirty="0">
                <a:latin typeface="Andalus"/>
                <a:cs typeface="Andalus"/>
              </a:rPr>
              <a:t>conditioned response) to a previously neutral stimulus (the</a:t>
            </a:r>
            <a:endParaRPr sz="2400">
              <a:latin typeface="Andalus"/>
              <a:cs typeface="Andalus"/>
            </a:endParaRPr>
          </a:p>
          <a:p>
            <a:pPr marL="0">
              <a:lnSpc>
                <a:spcPct val="100000"/>
              </a:lnSpc>
            </a:pPr>
            <a:r>
              <a:rPr sz="2400" spc="10" dirty="0">
                <a:latin typeface="Andalus"/>
                <a:cs typeface="Andalus"/>
              </a:rPr>
              <a:t>conditioned stimulus) that reliably signals the arrival of an</a:t>
            </a:r>
            <a:endParaRPr sz="2400">
              <a:latin typeface="Andalus"/>
              <a:cs typeface="Andalus"/>
            </a:endParaRPr>
          </a:p>
          <a:p>
            <a:pPr marL="0">
              <a:lnSpc>
                <a:spcPct val="100000"/>
              </a:lnSpc>
            </a:pPr>
            <a:r>
              <a:rPr sz="2400" spc="10" dirty="0">
                <a:latin typeface="Andalus"/>
                <a:cs typeface="Andalus"/>
              </a:rPr>
              <a:t>unconditioned stimulus.</a:t>
            </a:r>
            <a:endParaRPr sz="2400">
              <a:latin typeface="Andalus"/>
              <a:cs typeface="Andalus"/>
            </a:endParaRPr>
          </a:p>
        </p:txBody>
      </p:sp>
      <p:sp>
        <p:nvSpPr>
          <p:cNvPr id="5" name="text 1"/>
          <p:cNvSpPr txBox="1"/>
          <p:nvPr/>
        </p:nvSpPr>
        <p:spPr>
          <a:xfrm>
            <a:off x="701040" y="3837101"/>
            <a:ext cx="7664551"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Ivan Pavlov: Russian physiologist who initially was studying</a:t>
            </a:r>
            <a:endParaRPr sz="2400">
              <a:latin typeface="Andalus"/>
              <a:cs typeface="Andalus"/>
            </a:endParaRPr>
          </a:p>
        </p:txBody>
      </p:sp>
      <p:sp>
        <p:nvSpPr>
          <p:cNvPr id="6" name="text 1"/>
          <p:cNvSpPr txBox="1"/>
          <p:nvPr/>
        </p:nvSpPr>
        <p:spPr>
          <a:xfrm>
            <a:off x="701040" y="4276014"/>
            <a:ext cx="1274013"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digestion;</a:t>
            </a:r>
            <a:endParaRPr sz="2400">
              <a:latin typeface="Andalus"/>
              <a:cs typeface="Andalus"/>
            </a:endParaRPr>
          </a:p>
        </p:txBody>
      </p:sp>
      <p:sp>
        <p:nvSpPr>
          <p:cNvPr id="7" name="text 1"/>
          <p:cNvSpPr txBox="1"/>
          <p:nvPr/>
        </p:nvSpPr>
        <p:spPr>
          <a:xfrm>
            <a:off x="701040" y="4276014"/>
            <a:ext cx="2150922" cy="904112"/>
          </a:xfrm>
          <a:prstGeom prst="rect">
            <a:avLst/>
          </a:prstGeom>
        </p:spPr>
        <p:txBody>
          <a:bodyPr vert="horz" wrap="none" lIns="0" tIns="0" rIns="0" bIns="0" rtlCol="0">
            <a:spAutoFit/>
          </a:bodyPr>
          <a:lstStyle/>
          <a:p>
            <a:pPr marL="1577594">
              <a:lnSpc>
                <a:spcPct val="100000"/>
              </a:lnSpc>
            </a:pPr>
            <a:r>
              <a:rPr sz="2400" spc="10" dirty="0">
                <a:latin typeface="Andalus"/>
                <a:cs typeface="Andalus"/>
              </a:rPr>
              <a:t>first</a:t>
            </a:r>
            <a:endParaRPr sz="2400">
              <a:latin typeface="Andalus"/>
              <a:cs typeface="Andalus"/>
            </a:endParaRPr>
          </a:p>
          <a:p>
            <a:pPr marL="0">
              <a:lnSpc>
                <a:spcPct val="100000"/>
              </a:lnSpc>
            </a:pPr>
            <a:r>
              <a:rPr sz="2400" spc="10" dirty="0">
                <a:latin typeface="Andalus"/>
                <a:cs typeface="Andalus"/>
              </a:rPr>
              <a:t>conditioning</a:t>
            </a:r>
            <a:endParaRPr sz="2400">
              <a:latin typeface="Andalus"/>
              <a:cs typeface="Andalus"/>
            </a:endParaRPr>
          </a:p>
        </p:txBody>
      </p:sp>
      <p:sp>
        <p:nvSpPr>
          <p:cNvPr id="8" name="text 1"/>
          <p:cNvSpPr txBox="1"/>
          <p:nvPr/>
        </p:nvSpPr>
        <p:spPr>
          <a:xfrm>
            <a:off x="3155315" y="4276014"/>
            <a:ext cx="1258214"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identified</a:t>
            </a:r>
            <a:endParaRPr sz="2400">
              <a:latin typeface="Andalus"/>
              <a:cs typeface="Andalus"/>
            </a:endParaRPr>
          </a:p>
        </p:txBody>
      </p:sp>
      <p:sp>
        <p:nvSpPr>
          <p:cNvPr id="9" name="text 1"/>
          <p:cNvSpPr txBox="1"/>
          <p:nvPr/>
        </p:nvSpPr>
        <p:spPr>
          <a:xfrm>
            <a:off x="4717669" y="4276014"/>
            <a:ext cx="1616660"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mechanisms</a:t>
            </a:r>
            <a:endParaRPr sz="2400">
              <a:latin typeface="Andalus"/>
              <a:cs typeface="Andalus"/>
            </a:endParaRPr>
          </a:p>
        </p:txBody>
      </p:sp>
      <p:sp>
        <p:nvSpPr>
          <p:cNvPr id="10" name="text 1"/>
          <p:cNvSpPr txBox="1"/>
          <p:nvPr/>
        </p:nvSpPr>
        <p:spPr>
          <a:xfrm>
            <a:off x="6638290" y="4276014"/>
            <a:ext cx="319125"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of</a:t>
            </a:r>
            <a:endParaRPr sz="2400">
              <a:latin typeface="Andalus"/>
              <a:cs typeface="Andalus"/>
            </a:endParaRPr>
          </a:p>
        </p:txBody>
      </p:sp>
      <p:sp>
        <p:nvSpPr>
          <p:cNvPr id="11" name="text 1"/>
          <p:cNvSpPr txBox="1"/>
          <p:nvPr/>
        </p:nvSpPr>
        <p:spPr>
          <a:xfrm>
            <a:off x="7260081" y="4276014"/>
            <a:ext cx="1104291"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classical</a:t>
            </a:r>
            <a:endParaRPr sz="2400">
              <a:latin typeface="Andalus"/>
              <a:cs typeface="Andalus"/>
            </a:endParaRPr>
          </a:p>
        </p:txBody>
      </p:sp>
      <p:sp>
        <p:nvSpPr>
          <p:cNvPr id="12" name="text 1"/>
          <p:cNvSpPr txBox="1"/>
          <p:nvPr/>
        </p:nvSpPr>
        <p:spPr>
          <a:xfrm>
            <a:off x="701040" y="5300472"/>
            <a:ext cx="6722035" cy="464820"/>
          </a:xfrm>
          <a:prstGeom prst="rect">
            <a:avLst/>
          </a:prstGeom>
        </p:spPr>
        <p:txBody>
          <a:bodyPr vert="horz" wrap="none" lIns="0" tIns="0" rIns="0" bIns="0" rtlCol="0">
            <a:spAutoFit/>
          </a:bodyPr>
          <a:lstStyle/>
          <a:p>
            <a:pPr marL="0">
              <a:lnSpc>
                <a:spcPct val="100000"/>
              </a:lnSpc>
            </a:pPr>
            <a:r>
              <a:rPr sz="2340" spc="10" dirty="0">
                <a:latin typeface="Andalus"/>
                <a:cs typeface="Andalus"/>
              </a:rPr>
              <a:t>Also known as Pavlovian or Respondent Conditioning</a:t>
            </a:r>
            <a:endParaRPr sz="2300">
              <a:latin typeface="Andalus"/>
              <a:cs typeface="Andalu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41"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43000" y="1010412"/>
            <a:ext cx="6705600" cy="5618988"/>
          </a:xfrm>
          <a:prstGeom prst="rect">
            <a:avLst/>
          </a:prstGeom>
        </p:spPr>
      </p:pic>
      <p:sp>
        <p:nvSpPr>
          <p:cNvPr id="24" name="object 24"/>
          <p:cNvSpPr/>
          <p:nvPr/>
        </p:nvSpPr>
        <p:spPr>
          <a:xfrm>
            <a:off x="1448562" y="305562"/>
            <a:ext cx="5943600" cy="461772"/>
          </a:xfrm>
          <a:custGeom>
            <a:avLst/>
            <a:gdLst/>
            <a:ahLst/>
            <a:cxnLst/>
            <a:rect l="l" t="t" r="r" b="b"/>
            <a:pathLst>
              <a:path w="5943600" h="461772">
                <a:moveTo>
                  <a:pt x="0" y="461772"/>
                </a:moveTo>
                <a:lnTo>
                  <a:pt x="0" y="0"/>
                </a:lnTo>
                <a:lnTo>
                  <a:pt x="5943600" y="0"/>
                </a:lnTo>
                <a:lnTo>
                  <a:pt x="5943600" y="461772"/>
                </a:lnTo>
                <a:lnTo>
                  <a:pt x="0" y="46177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1435608" y="292607"/>
            <a:ext cx="5969508" cy="487680"/>
          </a:xfrm>
          <a:custGeom>
            <a:avLst/>
            <a:gdLst/>
            <a:ahLst/>
            <a:cxnLst/>
            <a:rect l="l" t="t" r="r" b="b"/>
            <a:pathLst>
              <a:path w="5969508" h="487680">
                <a:moveTo>
                  <a:pt x="12954" y="474727"/>
                </a:moveTo>
                <a:lnTo>
                  <a:pt x="12954" y="12955"/>
                </a:lnTo>
                <a:lnTo>
                  <a:pt x="5956554" y="12955"/>
                </a:lnTo>
                <a:lnTo>
                  <a:pt x="5956554" y="474727"/>
                </a:lnTo>
                <a:lnTo>
                  <a:pt x="12954" y="474727"/>
                </a:lnTo>
                <a:close/>
              </a:path>
            </a:pathLst>
          </a:custGeom>
          <a:ln w="25908">
            <a:solidFill>
              <a:srgbClr val="F79646"/>
            </a:solidFill>
          </a:ln>
        </p:spPr>
        <p:txBody>
          <a:bodyPr wrap="square" lIns="0" tIns="0" rIns="0" bIns="0" rtlCol="0">
            <a:noAutofit/>
          </a:bodyPr>
          <a:lstStyle/>
          <a:p>
            <a:endParaRPr/>
          </a:p>
        </p:txBody>
      </p:sp>
      <p:sp>
        <p:nvSpPr>
          <p:cNvPr id="2" name="text 1"/>
          <p:cNvSpPr txBox="1"/>
          <p:nvPr/>
        </p:nvSpPr>
        <p:spPr>
          <a:xfrm>
            <a:off x="1539494" y="278860"/>
            <a:ext cx="5117523" cy="465284"/>
          </a:xfrm>
          <a:prstGeom prst="rect">
            <a:avLst/>
          </a:prstGeom>
        </p:spPr>
        <p:txBody>
          <a:bodyPr vert="horz" wrap="none" lIns="0" tIns="0" rIns="0" bIns="0" rtlCol="0">
            <a:spAutoFit/>
          </a:bodyPr>
          <a:lstStyle/>
          <a:p>
            <a:pPr marL="0">
              <a:lnSpc>
                <a:spcPct val="100000"/>
              </a:lnSpc>
            </a:pPr>
            <a:r>
              <a:rPr sz="2340" spc="10" dirty="0">
                <a:latin typeface="Andalus"/>
                <a:cs typeface="Andalus"/>
              </a:rPr>
              <a:t>Process of Classical Conditioning Theory</a:t>
            </a:r>
            <a:endParaRPr sz="2300">
              <a:latin typeface="Andalus"/>
              <a:cs typeface="Andalu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43"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47800"/>
            <a:ext cx="9144000" cy="45720"/>
          </a:xfrm>
          <a:prstGeom prst="rect">
            <a:avLst/>
          </a:prstGeom>
        </p:spPr>
      </p:pic>
      <p:pic>
        <p:nvPicPr>
          <p:cNvPr id="44"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2400" y="6172199"/>
            <a:ext cx="929640" cy="609599"/>
          </a:xfrm>
          <a:prstGeom prst="rect">
            <a:avLst/>
          </a:prstGeom>
        </p:spPr>
      </p:pic>
      <p:pic>
        <p:nvPicPr>
          <p:cNvPr id="45"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48600" y="6405371"/>
            <a:ext cx="1147572" cy="376427"/>
          </a:xfrm>
          <a:prstGeom prst="rect">
            <a:avLst/>
          </a:prstGeom>
        </p:spPr>
      </p:pic>
      <p:sp>
        <p:nvSpPr>
          <p:cNvPr id="2" name="text 1"/>
          <p:cNvSpPr txBox="1"/>
          <p:nvPr/>
        </p:nvSpPr>
        <p:spPr>
          <a:xfrm>
            <a:off x="2427986" y="6252586"/>
            <a:ext cx="4102159" cy="309570"/>
          </a:xfrm>
          <a:prstGeom prst="rect">
            <a:avLst/>
          </a:prstGeom>
        </p:spPr>
        <p:txBody>
          <a:bodyPr vert="horz" wrap="none" lIns="0" tIns="0" rIns="0" bIns="0" rtlCol="0">
            <a:spAutoFit/>
          </a:bodyPr>
          <a:lstStyle/>
          <a:p>
            <a:pPr marL="0">
              <a:lnSpc>
                <a:spcPct val="100000"/>
              </a:lnSpc>
            </a:pPr>
            <a:r>
              <a:rPr sz="1600" spc="10" dirty="0">
                <a:solidFill>
                  <a:srgbClr val="226EEA"/>
                </a:solidFill>
                <a:latin typeface="Andalus"/>
                <a:cs typeface="Andalus"/>
              </a:rPr>
              <a:t>TRINITY INSTITUTE OF PROFESSIONAL STUDIES</a:t>
            </a:r>
            <a:endParaRPr sz="1600">
              <a:latin typeface="Andalus"/>
              <a:cs typeface="Andalus"/>
            </a:endParaRPr>
          </a:p>
        </p:txBody>
      </p:sp>
      <p:sp>
        <p:nvSpPr>
          <p:cNvPr id="3" name="text 1"/>
          <p:cNvSpPr txBox="1"/>
          <p:nvPr/>
        </p:nvSpPr>
        <p:spPr>
          <a:xfrm>
            <a:off x="2377694" y="6492496"/>
            <a:ext cx="4419147" cy="309105"/>
          </a:xfrm>
          <a:prstGeom prst="rect">
            <a:avLst/>
          </a:prstGeom>
        </p:spPr>
        <p:txBody>
          <a:bodyPr vert="horz" wrap="none" lIns="0" tIns="0" rIns="0" bIns="0" rtlCol="0">
            <a:spAutoFit/>
          </a:bodyPr>
          <a:lstStyle/>
          <a:p>
            <a:pPr marL="0">
              <a:lnSpc>
                <a:spcPct val="100000"/>
              </a:lnSpc>
            </a:pPr>
            <a:r>
              <a:rPr sz="1600" spc="10" dirty="0">
                <a:latin typeface="Andalus"/>
                <a:cs typeface="Andalus"/>
              </a:rPr>
              <a:t>Sector – 9, Dwarka Institutional Area, New Delhi-75</a:t>
            </a:r>
            <a:endParaRPr sz="1600">
              <a:latin typeface="Andalus"/>
              <a:cs typeface="Andalus"/>
            </a:endParaRPr>
          </a:p>
        </p:txBody>
      </p:sp>
      <p:sp>
        <p:nvSpPr>
          <p:cNvPr id="26" name="object 26"/>
          <p:cNvSpPr/>
          <p:nvPr/>
        </p:nvSpPr>
        <p:spPr>
          <a:xfrm>
            <a:off x="2209800" y="6217920"/>
            <a:ext cx="4648200" cy="45720"/>
          </a:xfrm>
          <a:custGeom>
            <a:avLst/>
            <a:gdLst/>
            <a:ahLst/>
            <a:cxnLst/>
            <a:rect l="l" t="t" r="r" b="b"/>
            <a:pathLst>
              <a:path w="4648200" h="45720">
                <a:moveTo>
                  <a:pt x="0" y="45720"/>
                </a:moveTo>
                <a:lnTo>
                  <a:pt x="0" y="0"/>
                </a:lnTo>
                <a:lnTo>
                  <a:pt x="4648200" y="0"/>
                </a:lnTo>
                <a:lnTo>
                  <a:pt x="4648200" y="45720"/>
                </a:lnTo>
                <a:lnTo>
                  <a:pt x="0" y="45720"/>
                </a:lnTo>
                <a:close/>
              </a:path>
            </a:pathLst>
          </a:custGeom>
          <a:solidFill>
            <a:srgbClr val="4F81BD"/>
          </a:solidFill>
        </p:spPr>
        <p:txBody>
          <a:bodyPr wrap="square" lIns="0" tIns="0" rIns="0" bIns="0" rtlCol="0">
            <a:noAutofit/>
          </a:bodyPr>
          <a:lstStyle/>
          <a:p>
            <a:endParaRPr/>
          </a:p>
        </p:txBody>
      </p:sp>
      <p:pic>
        <p:nvPicPr>
          <p:cNvPr id="46"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47" name="Image"/>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891284" y="60960"/>
            <a:ext cx="5359908" cy="1761744"/>
          </a:xfrm>
          <a:prstGeom prst="rect">
            <a:avLst/>
          </a:prstGeom>
        </p:spPr>
      </p:pic>
      <p:pic>
        <p:nvPicPr>
          <p:cNvPr id="48" name="Image"/>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27" name="object 27"/>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98B954"/>
            </a:solidFill>
          </a:ln>
        </p:spPr>
        <p:txBody>
          <a:bodyPr wrap="square" lIns="0" tIns="0" rIns="0" bIns="0" rtlCol="0">
            <a:noAutofit/>
          </a:bodyPr>
          <a:lstStyle/>
          <a:p>
            <a:endParaRPr/>
          </a:p>
        </p:txBody>
      </p:sp>
      <p:sp>
        <p:nvSpPr>
          <p:cNvPr id="4" name="text 1"/>
          <p:cNvSpPr txBox="1"/>
          <p:nvPr/>
        </p:nvSpPr>
        <p:spPr>
          <a:xfrm>
            <a:off x="3002026" y="118544"/>
            <a:ext cx="3262159" cy="773925"/>
          </a:xfrm>
          <a:prstGeom prst="rect">
            <a:avLst/>
          </a:prstGeom>
        </p:spPr>
        <p:txBody>
          <a:bodyPr vert="horz" wrap="none" lIns="0" tIns="0" rIns="0" bIns="0" rtlCol="0">
            <a:spAutoFit/>
          </a:bodyPr>
          <a:lstStyle/>
          <a:p>
            <a:pPr marL="0">
              <a:lnSpc>
                <a:spcPct val="100000"/>
              </a:lnSpc>
            </a:pPr>
            <a:r>
              <a:rPr sz="4000" spc="10" dirty="0">
                <a:latin typeface="Andalus"/>
                <a:cs typeface="Andalus"/>
              </a:rPr>
              <a:t>Components of</a:t>
            </a:r>
            <a:endParaRPr sz="4000">
              <a:latin typeface="Andalus"/>
              <a:cs typeface="Andalus"/>
            </a:endParaRPr>
          </a:p>
        </p:txBody>
      </p:sp>
      <p:sp>
        <p:nvSpPr>
          <p:cNvPr id="5" name="text 1"/>
          <p:cNvSpPr txBox="1"/>
          <p:nvPr/>
        </p:nvSpPr>
        <p:spPr>
          <a:xfrm>
            <a:off x="2239645" y="728144"/>
            <a:ext cx="4786665" cy="773925"/>
          </a:xfrm>
          <a:prstGeom prst="rect">
            <a:avLst/>
          </a:prstGeom>
        </p:spPr>
        <p:txBody>
          <a:bodyPr vert="horz" wrap="none" lIns="0" tIns="0" rIns="0" bIns="0" rtlCol="0">
            <a:spAutoFit/>
          </a:bodyPr>
          <a:lstStyle/>
          <a:p>
            <a:pPr marL="0">
              <a:lnSpc>
                <a:spcPct val="100000"/>
              </a:lnSpc>
            </a:pPr>
            <a:r>
              <a:rPr sz="4000" spc="10" dirty="0">
                <a:latin typeface="Andalus"/>
                <a:cs typeface="Andalus"/>
              </a:rPr>
              <a:t>Classical Conditioning</a:t>
            </a:r>
            <a:endParaRPr sz="4000">
              <a:latin typeface="Andalus"/>
              <a:cs typeface="Andalus"/>
            </a:endParaRPr>
          </a:p>
        </p:txBody>
      </p:sp>
      <p:sp>
        <p:nvSpPr>
          <p:cNvPr id="28" name="object 28"/>
          <p:cNvSpPr/>
          <p:nvPr/>
        </p:nvSpPr>
        <p:spPr>
          <a:xfrm>
            <a:off x="457962" y="1600962"/>
            <a:ext cx="8229600" cy="4526280"/>
          </a:xfrm>
          <a:custGeom>
            <a:avLst/>
            <a:gdLst/>
            <a:ahLst/>
            <a:cxnLst/>
            <a:rect l="l" t="t" r="r" b="b"/>
            <a:pathLst>
              <a:path w="8229600" h="4526280">
                <a:moveTo>
                  <a:pt x="0" y="4526280"/>
                </a:moveTo>
                <a:lnTo>
                  <a:pt x="0" y="0"/>
                </a:lnTo>
                <a:lnTo>
                  <a:pt x="8229600" y="0"/>
                </a:lnTo>
                <a:lnTo>
                  <a:pt x="8229600" y="4526280"/>
                </a:lnTo>
                <a:lnTo>
                  <a:pt x="0" y="4526280"/>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445008" y="1588008"/>
            <a:ext cx="8255508" cy="4552188"/>
          </a:xfrm>
          <a:custGeom>
            <a:avLst/>
            <a:gdLst/>
            <a:ahLst/>
            <a:cxnLst/>
            <a:rect l="l" t="t" r="r" b="b"/>
            <a:pathLst>
              <a:path w="8255508" h="4552188">
                <a:moveTo>
                  <a:pt x="12954" y="4539234"/>
                </a:moveTo>
                <a:lnTo>
                  <a:pt x="12954" y="12954"/>
                </a:lnTo>
                <a:lnTo>
                  <a:pt x="8242554" y="12954"/>
                </a:lnTo>
                <a:lnTo>
                  <a:pt x="8242554" y="4539234"/>
                </a:lnTo>
                <a:lnTo>
                  <a:pt x="12954" y="4539234"/>
                </a:lnTo>
                <a:close/>
              </a:path>
            </a:pathLst>
          </a:custGeom>
          <a:ln w="25908">
            <a:solidFill>
              <a:srgbClr val="C0504D"/>
            </a:solidFill>
          </a:ln>
        </p:spPr>
        <p:txBody>
          <a:bodyPr wrap="square" lIns="0" tIns="0" rIns="0" bIns="0" rtlCol="0">
            <a:noAutofit/>
          </a:bodyPr>
          <a:lstStyle/>
          <a:p>
            <a:endParaRPr/>
          </a:p>
        </p:txBody>
      </p:sp>
      <p:sp>
        <p:nvSpPr>
          <p:cNvPr id="6" name="text 1"/>
          <p:cNvSpPr txBox="1"/>
          <p:nvPr/>
        </p:nvSpPr>
        <p:spPr>
          <a:xfrm>
            <a:off x="548640" y="1580256"/>
            <a:ext cx="7976571" cy="425775"/>
          </a:xfrm>
          <a:prstGeom prst="rect">
            <a:avLst/>
          </a:prstGeom>
        </p:spPr>
        <p:txBody>
          <a:bodyPr vert="horz" wrap="none" lIns="0" tIns="0" rIns="0" bIns="0" rtlCol="0">
            <a:spAutoFit/>
          </a:bodyPr>
          <a:lstStyle/>
          <a:p>
            <a:pPr marL="0">
              <a:lnSpc>
                <a:spcPct val="100000"/>
              </a:lnSpc>
            </a:pPr>
            <a:r>
              <a:rPr sz="2200" spc="10" dirty="0">
                <a:latin typeface="Arial"/>
                <a:cs typeface="Arial"/>
              </a:rPr>
              <a:t>•  </a:t>
            </a:r>
            <a:r>
              <a:rPr sz="2200" spc="10" dirty="0">
                <a:latin typeface="Andalus"/>
                <a:cs typeface="Andalus"/>
              </a:rPr>
              <a:t>Unconditioned stimulus:  a stimulus that elicits a response without</a:t>
            </a:r>
            <a:endParaRPr sz="2200">
              <a:latin typeface="Andalus"/>
              <a:cs typeface="Andalus"/>
            </a:endParaRPr>
          </a:p>
        </p:txBody>
      </p:sp>
      <p:sp>
        <p:nvSpPr>
          <p:cNvPr id="7" name="text 1"/>
          <p:cNvSpPr txBox="1"/>
          <p:nvPr/>
        </p:nvSpPr>
        <p:spPr>
          <a:xfrm>
            <a:off x="548640" y="1916254"/>
            <a:ext cx="7949113" cy="928230"/>
          </a:xfrm>
          <a:prstGeom prst="rect">
            <a:avLst/>
          </a:prstGeom>
        </p:spPr>
        <p:txBody>
          <a:bodyPr vert="horz" wrap="none" lIns="0" tIns="0" rIns="0" bIns="0" rtlCol="0">
            <a:spAutoFit/>
          </a:bodyPr>
          <a:lstStyle/>
          <a:p>
            <a:pPr marL="343204">
              <a:lnSpc>
                <a:spcPct val="100000"/>
              </a:lnSpc>
            </a:pPr>
            <a:r>
              <a:rPr sz="2200" spc="10" dirty="0">
                <a:latin typeface="Andalus"/>
                <a:cs typeface="Andalus"/>
              </a:rPr>
              <a:t>training</a:t>
            </a:r>
            <a:endParaRPr sz="2200">
              <a:latin typeface="Andalus"/>
              <a:cs typeface="Andalus"/>
            </a:endParaRPr>
          </a:p>
          <a:p>
            <a:pPr marL="0">
              <a:lnSpc>
                <a:spcPct val="100000"/>
              </a:lnSpc>
            </a:pPr>
            <a:r>
              <a:rPr sz="2200" spc="10" dirty="0">
                <a:latin typeface="Arial"/>
                <a:cs typeface="Arial"/>
              </a:rPr>
              <a:t>•  </a:t>
            </a:r>
            <a:r>
              <a:rPr sz="2200" spc="10" dirty="0">
                <a:latin typeface="Andalus"/>
                <a:cs typeface="Andalus"/>
              </a:rPr>
              <a:t>Conditioned stimulus: A stimulus that elicits a response because it</a:t>
            </a:r>
            <a:endParaRPr sz="2200">
              <a:latin typeface="Andalus"/>
              <a:cs typeface="Andalus"/>
            </a:endParaRPr>
          </a:p>
        </p:txBody>
      </p:sp>
      <p:sp>
        <p:nvSpPr>
          <p:cNvPr id="8" name="text 1"/>
          <p:cNvSpPr txBox="1"/>
          <p:nvPr/>
        </p:nvSpPr>
        <p:spPr>
          <a:xfrm>
            <a:off x="548640" y="2754454"/>
            <a:ext cx="7182752" cy="928358"/>
          </a:xfrm>
          <a:prstGeom prst="rect">
            <a:avLst/>
          </a:prstGeom>
        </p:spPr>
        <p:txBody>
          <a:bodyPr vert="horz" wrap="none" lIns="0" tIns="0" rIns="0" bIns="0" rtlCol="0">
            <a:spAutoFit/>
          </a:bodyPr>
          <a:lstStyle/>
          <a:p>
            <a:pPr marL="343204">
              <a:lnSpc>
                <a:spcPct val="100000"/>
              </a:lnSpc>
            </a:pPr>
            <a:r>
              <a:rPr sz="2200" spc="10" dirty="0">
                <a:latin typeface="Andalus"/>
                <a:cs typeface="Andalus"/>
              </a:rPr>
              <a:t>has been repeatedly paired with an unconditioned stimulus</a:t>
            </a:r>
            <a:endParaRPr sz="2200">
              <a:latin typeface="Andalus"/>
              <a:cs typeface="Andalus"/>
            </a:endParaRPr>
          </a:p>
          <a:p>
            <a:pPr marL="0">
              <a:lnSpc>
                <a:spcPct val="100000"/>
              </a:lnSpc>
            </a:pPr>
            <a:r>
              <a:rPr sz="2200" spc="10" dirty="0">
                <a:latin typeface="Arial"/>
                <a:cs typeface="Arial"/>
              </a:rPr>
              <a:t>•  </a:t>
            </a:r>
            <a:r>
              <a:rPr sz="2200" spc="10" dirty="0">
                <a:latin typeface="Andalus"/>
                <a:cs typeface="Andalus"/>
              </a:rPr>
              <a:t>Unconditioned response: An innate response elicited by an</a:t>
            </a:r>
            <a:endParaRPr sz="2200">
              <a:latin typeface="Andalus"/>
              <a:cs typeface="Andalus"/>
            </a:endParaRPr>
          </a:p>
        </p:txBody>
      </p:sp>
      <p:sp>
        <p:nvSpPr>
          <p:cNvPr id="9" name="text 1"/>
          <p:cNvSpPr txBox="1"/>
          <p:nvPr/>
        </p:nvSpPr>
        <p:spPr>
          <a:xfrm>
            <a:off x="891844" y="3592908"/>
            <a:ext cx="7269320" cy="425310"/>
          </a:xfrm>
          <a:prstGeom prst="rect">
            <a:avLst/>
          </a:prstGeom>
        </p:spPr>
        <p:txBody>
          <a:bodyPr vert="horz" wrap="none" lIns="0" tIns="0" rIns="0" bIns="0" rtlCol="0">
            <a:spAutoFit/>
          </a:bodyPr>
          <a:lstStyle/>
          <a:p>
            <a:pPr marL="0">
              <a:lnSpc>
                <a:spcPct val="100000"/>
              </a:lnSpc>
            </a:pPr>
            <a:r>
              <a:rPr sz="2200" spc="10" dirty="0">
                <a:latin typeface="Andalus"/>
                <a:cs typeface="Andalus"/>
              </a:rPr>
              <a:t>unconditioned stimulus; usually either a reflex or an emotional</a:t>
            </a:r>
            <a:endParaRPr sz="2200">
              <a:latin typeface="Andalus"/>
              <a:cs typeface="Andalus"/>
            </a:endParaRPr>
          </a:p>
        </p:txBody>
      </p:sp>
      <p:sp>
        <p:nvSpPr>
          <p:cNvPr id="10" name="text 1"/>
          <p:cNvSpPr txBox="1"/>
          <p:nvPr/>
        </p:nvSpPr>
        <p:spPr>
          <a:xfrm>
            <a:off x="548640" y="3928188"/>
            <a:ext cx="8059914" cy="928230"/>
          </a:xfrm>
          <a:prstGeom prst="rect">
            <a:avLst/>
          </a:prstGeom>
        </p:spPr>
        <p:txBody>
          <a:bodyPr vert="horz" wrap="none" lIns="0" tIns="0" rIns="0" bIns="0" rtlCol="0">
            <a:spAutoFit/>
          </a:bodyPr>
          <a:lstStyle/>
          <a:p>
            <a:pPr marL="343204">
              <a:lnSpc>
                <a:spcPct val="100000"/>
              </a:lnSpc>
            </a:pPr>
            <a:r>
              <a:rPr sz="2200" spc="10" dirty="0">
                <a:latin typeface="Andalus"/>
                <a:cs typeface="Andalus"/>
              </a:rPr>
              <a:t>response</a:t>
            </a:r>
            <a:endParaRPr sz="2200">
              <a:latin typeface="Andalus"/>
              <a:cs typeface="Andalus"/>
            </a:endParaRPr>
          </a:p>
          <a:p>
            <a:pPr marL="0">
              <a:lnSpc>
                <a:spcPct val="100000"/>
              </a:lnSpc>
            </a:pPr>
            <a:r>
              <a:rPr sz="2200" spc="10" dirty="0">
                <a:latin typeface="Arial"/>
                <a:cs typeface="Arial"/>
              </a:rPr>
              <a:t>•  </a:t>
            </a:r>
            <a:r>
              <a:rPr sz="2200" spc="10" dirty="0">
                <a:latin typeface="Andalus"/>
                <a:cs typeface="Andalus"/>
              </a:rPr>
              <a:t>Conditioned response: Term used to refer to a reflex response after</a:t>
            </a:r>
            <a:endParaRPr sz="2200">
              <a:latin typeface="Andalus"/>
              <a:cs typeface="Andalus"/>
            </a:endParaRPr>
          </a:p>
        </p:txBody>
      </p:sp>
      <p:sp>
        <p:nvSpPr>
          <p:cNvPr id="11" name="text 1"/>
          <p:cNvSpPr txBox="1"/>
          <p:nvPr/>
        </p:nvSpPr>
        <p:spPr>
          <a:xfrm>
            <a:off x="891844" y="4766769"/>
            <a:ext cx="6953336" cy="425310"/>
          </a:xfrm>
          <a:prstGeom prst="rect">
            <a:avLst/>
          </a:prstGeom>
        </p:spPr>
        <p:txBody>
          <a:bodyPr vert="horz" wrap="none" lIns="0" tIns="0" rIns="0" bIns="0" rtlCol="0">
            <a:spAutoFit/>
          </a:bodyPr>
          <a:lstStyle/>
          <a:p>
            <a:pPr marL="0">
              <a:lnSpc>
                <a:spcPct val="100000"/>
              </a:lnSpc>
            </a:pPr>
            <a:r>
              <a:rPr sz="2200" spc="10" dirty="0">
                <a:latin typeface="Andalus"/>
                <a:cs typeface="Andalus"/>
              </a:rPr>
              <a:t>learning has occurred to elicit the response by a conditioned</a:t>
            </a:r>
            <a:endParaRPr sz="2200">
              <a:latin typeface="Andalus"/>
              <a:cs typeface="Andalus"/>
            </a:endParaRPr>
          </a:p>
        </p:txBody>
      </p:sp>
      <p:sp>
        <p:nvSpPr>
          <p:cNvPr id="12" name="text 1"/>
          <p:cNvSpPr txBox="1"/>
          <p:nvPr/>
        </p:nvSpPr>
        <p:spPr>
          <a:xfrm>
            <a:off x="891844" y="5102049"/>
            <a:ext cx="1036641" cy="425310"/>
          </a:xfrm>
          <a:prstGeom prst="rect">
            <a:avLst/>
          </a:prstGeom>
        </p:spPr>
        <p:txBody>
          <a:bodyPr vert="horz" wrap="none" lIns="0" tIns="0" rIns="0" bIns="0" rtlCol="0">
            <a:spAutoFit/>
          </a:bodyPr>
          <a:lstStyle/>
          <a:p>
            <a:pPr marL="0">
              <a:lnSpc>
                <a:spcPct val="100000"/>
              </a:lnSpc>
            </a:pPr>
            <a:r>
              <a:rPr sz="2200" spc="10" dirty="0">
                <a:latin typeface="Andalus"/>
                <a:cs typeface="Andalus"/>
              </a:rPr>
              <a:t>stimulus</a:t>
            </a:r>
            <a:endParaRPr sz="2200">
              <a:latin typeface="Andalus"/>
              <a:cs typeface="Andalu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50"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47800"/>
            <a:ext cx="9144000" cy="45720"/>
          </a:xfrm>
          <a:prstGeom prst="rect">
            <a:avLst/>
          </a:prstGeom>
        </p:spPr>
      </p:pic>
      <p:pic>
        <p:nvPicPr>
          <p:cNvPr id="51"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2400" y="6172199"/>
            <a:ext cx="929640" cy="609599"/>
          </a:xfrm>
          <a:prstGeom prst="rect">
            <a:avLst/>
          </a:prstGeom>
        </p:spPr>
      </p:pic>
      <p:pic>
        <p:nvPicPr>
          <p:cNvPr id="52"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48600" y="6405371"/>
            <a:ext cx="1147572" cy="376427"/>
          </a:xfrm>
          <a:prstGeom prst="rect">
            <a:avLst/>
          </a:prstGeom>
        </p:spPr>
      </p:pic>
      <p:sp>
        <p:nvSpPr>
          <p:cNvPr id="2" name="text 1"/>
          <p:cNvSpPr txBox="1"/>
          <p:nvPr/>
        </p:nvSpPr>
        <p:spPr>
          <a:xfrm>
            <a:off x="2427986" y="6252586"/>
            <a:ext cx="4102159" cy="309570"/>
          </a:xfrm>
          <a:prstGeom prst="rect">
            <a:avLst/>
          </a:prstGeom>
        </p:spPr>
        <p:txBody>
          <a:bodyPr vert="horz" wrap="none" lIns="0" tIns="0" rIns="0" bIns="0" rtlCol="0">
            <a:spAutoFit/>
          </a:bodyPr>
          <a:lstStyle/>
          <a:p>
            <a:pPr marL="0">
              <a:lnSpc>
                <a:spcPct val="100000"/>
              </a:lnSpc>
            </a:pPr>
            <a:r>
              <a:rPr sz="1600" spc="10" dirty="0">
                <a:solidFill>
                  <a:srgbClr val="226EEA"/>
                </a:solidFill>
                <a:latin typeface="Andalus"/>
                <a:cs typeface="Andalus"/>
              </a:rPr>
              <a:t>TRINITY INSTITUTE OF PROFESSIONAL STUDIES</a:t>
            </a:r>
            <a:endParaRPr sz="1600">
              <a:latin typeface="Andalus"/>
              <a:cs typeface="Andalus"/>
            </a:endParaRPr>
          </a:p>
        </p:txBody>
      </p:sp>
      <p:sp>
        <p:nvSpPr>
          <p:cNvPr id="3" name="text 1"/>
          <p:cNvSpPr txBox="1"/>
          <p:nvPr/>
        </p:nvSpPr>
        <p:spPr>
          <a:xfrm>
            <a:off x="2377694" y="6492496"/>
            <a:ext cx="4419147" cy="309105"/>
          </a:xfrm>
          <a:prstGeom prst="rect">
            <a:avLst/>
          </a:prstGeom>
        </p:spPr>
        <p:txBody>
          <a:bodyPr vert="horz" wrap="none" lIns="0" tIns="0" rIns="0" bIns="0" rtlCol="0">
            <a:spAutoFit/>
          </a:bodyPr>
          <a:lstStyle/>
          <a:p>
            <a:pPr marL="0">
              <a:lnSpc>
                <a:spcPct val="100000"/>
              </a:lnSpc>
            </a:pPr>
            <a:r>
              <a:rPr sz="1600" spc="10" dirty="0">
                <a:latin typeface="Andalus"/>
                <a:cs typeface="Andalus"/>
              </a:rPr>
              <a:t>Sector – 9, Dwarka Institutional Area, New Delhi-75</a:t>
            </a:r>
            <a:endParaRPr sz="1600">
              <a:latin typeface="Andalus"/>
              <a:cs typeface="Andalus"/>
            </a:endParaRPr>
          </a:p>
        </p:txBody>
      </p:sp>
      <p:sp>
        <p:nvSpPr>
          <p:cNvPr id="30" name="object 30"/>
          <p:cNvSpPr/>
          <p:nvPr/>
        </p:nvSpPr>
        <p:spPr>
          <a:xfrm>
            <a:off x="2209800" y="6217920"/>
            <a:ext cx="4648200" cy="45720"/>
          </a:xfrm>
          <a:custGeom>
            <a:avLst/>
            <a:gdLst/>
            <a:ahLst/>
            <a:cxnLst/>
            <a:rect l="l" t="t" r="r" b="b"/>
            <a:pathLst>
              <a:path w="4648200" h="45720">
                <a:moveTo>
                  <a:pt x="0" y="45720"/>
                </a:moveTo>
                <a:lnTo>
                  <a:pt x="0" y="0"/>
                </a:lnTo>
                <a:lnTo>
                  <a:pt x="4648200" y="0"/>
                </a:lnTo>
                <a:lnTo>
                  <a:pt x="4648200" y="45720"/>
                </a:lnTo>
                <a:lnTo>
                  <a:pt x="0" y="45720"/>
                </a:lnTo>
                <a:close/>
              </a:path>
            </a:pathLst>
          </a:custGeom>
          <a:solidFill>
            <a:srgbClr val="4F81BD"/>
          </a:solidFill>
        </p:spPr>
        <p:txBody>
          <a:bodyPr wrap="square" lIns="0" tIns="0" rIns="0" bIns="0" rtlCol="0">
            <a:noAutofit/>
          </a:bodyPr>
          <a:lstStyle/>
          <a:p>
            <a:endParaRPr/>
          </a:p>
        </p:txBody>
      </p:sp>
      <p:pic>
        <p:nvPicPr>
          <p:cNvPr id="53"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54" name="Image"/>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485900" y="137160"/>
            <a:ext cx="6170676" cy="1594104"/>
          </a:xfrm>
          <a:prstGeom prst="rect">
            <a:avLst/>
          </a:prstGeom>
        </p:spPr>
      </p:pic>
      <p:pic>
        <p:nvPicPr>
          <p:cNvPr id="55" name="Image"/>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1" name="object 31"/>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7D60A0"/>
            </a:solidFill>
          </a:ln>
        </p:spPr>
        <p:txBody>
          <a:bodyPr wrap="square" lIns="0" tIns="0" rIns="0" bIns="0" rtlCol="0">
            <a:noAutofit/>
          </a:bodyPr>
          <a:lstStyle/>
          <a:p>
            <a:endParaRPr/>
          </a:p>
        </p:txBody>
      </p:sp>
      <p:sp>
        <p:nvSpPr>
          <p:cNvPr id="4" name="text 1"/>
          <p:cNvSpPr txBox="1"/>
          <p:nvPr/>
        </p:nvSpPr>
        <p:spPr>
          <a:xfrm>
            <a:off x="2014093" y="190830"/>
            <a:ext cx="5228996" cy="697230"/>
          </a:xfrm>
          <a:prstGeom prst="rect">
            <a:avLst/>
          </a:prstGeom>
        </p:spPr>
        <p:txBody>
          <a:bodyPr vert="horz" wrap="none" lIns="0" tIns="0" rIns="0" bIns="0" rtlCol="0">
            <a:spAutoFit/>
          </a:bodyPr>
          <a:lstStyle/>
          <a:p>
            <a:pPr marL="0">
              <a:lnSpc>
                <a:spcPct val="100000"/>
              </a:lnSpc>
            </a:pPr>
            <a:r>
              <a:rPr sz="3600" spc="10" dirty="0">
                <a:latin typeface="Andalus"/>
                <a:cs typeface="Andalus"/>
              </a:rPr>
              <a:t>OPERANT CONDITIONING</a:t>
            </a:r>
            <a:endParaRPr sz="3600">
              <a:latin typeface="Andalus"/>
              <a:cs typeface="Andalus"/>
            </a:endParaRPr>
          </a:p>
        </p:txBody>
      </p:sp>
      <p:sp>
        <p:nvSpPr>
          <p:cNvPr id="5" name="text 1"/>
          <p:cNvSpPr txBox="1"/>
          <p:nvPr/>
        </p:nvSpPr>
        <p:spPr>
          <a:xfrm>
            <a:off x="1803781" y="739470"/>
            <a:ext cx="5646420" cy="697230"/>
          </a:xfrm>
          <a:prstGeom prst="rect">
            <a:avLst/>
          </a:prstGeom>
        </p:spPr>
        <p:txBody>
          <a:bodyPr vert="horz" wrap="none" lIns="0" tIns="0" rIns="0" bIns="0" rtlCol="0">
            <a:spAutoFit/>
          </a:bodyPr>
          <a:lstStyle/>
          <a:p>
            <a:pPr marL="0">
              <a:lnSpc>
                <a:spcPct val="100000"/>
              </a:lnSpc>
            </a:pPr>
            <a:r>
              <a:rPr sz="3600" spc="10" dirty="0">
                <a:latin typeface="Andalus"/>
                <a:cs typeface="Andalus"/>
              </a:rPr>
              <a:t>(INSTRUMENTAL LEARNING)</a:t>
            </a:r>
            <a:endParaRPr sz="3600">
              <a:latin typeface="Andalus"/>
              <a:cs typeface="Andalus"/>
            </a:endParaRPr>
          </a:p>
        </p:txBody>
      </p:sp>
      <p:sp>
        <p:nvSpPr>
          <p:cNvPr id="32" name="object 32"/>
          <p:cNvSpPr/>
          <p:nvPr/>
        </p:nvSpPr>
        <p:spPr>
          <a:xfrm>
            <a:off x="457962" y="1600962"/>
            <a:ext cx="8229600" cy="4526280"/>
          </a:xfrm>
          <a:custGeom>
            <a:avLst/>
            <a:gdLst/>
            <a:ahLst/>
            <a:cxnLst/>
            <a:rect l="l" t="t" r="r" b="b"/>
            <a:pathLst>
              <a:path w="8229600" h="4526280">
                <a:moveTo>
                  <a:pt x="0" y="4526280"/>
                </a:moveTo>
                <a:lnTo>
                  <a:pt x="0" y="0"/>
                </a:lnTo>
                <a:lnTo>
                  <a:pt x="8229600" y="0"/>
                </a:lnTo>
                <a:lnTo>
                  <a:pt x="8229600" y="4526280"/>
                </a:lnTo>
                <a:lnTo>
                  <a:pt x="0" y="4526280"/>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445008" y="1588008"/>
            <a:ext cx="8255508" cy="4552188"/>
          </a:xfrm>
          <a:custGeom>
            <a:avLst/>
            <a:gdLst/>
            <a:ahLst/>
            <a:cxnLst/>
            <a:rect l="l" t="t" r="r" b="b"/>
            <a:pathLst>
              <a:path w="8255508" h="4552188">
                <a:moveTo>
                  <a:pt x="12954" y="4539234"/>
                </a:moveTo>
                <a:lnTo>
                  <a:pt x="12954" y="12954"/>
                </a:lnTo>
                <a:lnTo>
                  <a:pt x="8242554" y="12954"/>
                </a:lnTo>
                <a:lnTo>
                  <a:pt x="8242554" y="4539234"/>
                </a:lnTo>
                <a:lnTo>
                  <a:pt x="12954" y="4539234"/>
                </a:lnTo>
                <a:close/>
              </a:path>
            </a:pathLst>
          </a:custGeom>
          <a:ln w="25908">
            <a:solidFill>
              <a:srgbClr val="F79646"/>
            </a:solidFill>
          </a:ln>
        </p:spPr>
        <p:txBody>
          <a:bodyPr wrap="square" lIns="0" tIns="0" rIns="0" bIns="0" rtlCol="0">
            <a:noAutofit/>
          </a:bodyPr>
          <a:lstStyle/>
          <a:p>
            <a:endParaRPr/>
          </a:p>
        </p:txBody>
      </p:sp>
      <p:sp>
        <p:nvSpPr>
          <p:cNvPr id="6" name="text 1"/>
          <p:cNvSpPr txBox="1"/>
          <p:nvPr/>
        </p:nvSpPr>
        <p:spPr>
          <a:xfrm>
            <a:off x="548640" y="1550179"/>
            <a:ext cx="1828717" cy="620999"/>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Andalus"/>
                <a:cs typeface="Andalus"/>
              </a:rPr>
              <a:t>Operant</a:t>
            </a:r>
            <a:endParaRPr sz="3200">
              <a:latin typeface="Andalus"/>
              <a:cs typeface="Andalus"/>
            </a:endParaRPr>
          </a:p>
        </p:txBody>
      </p:sp>
      <p:sp>
        <p:nvSpPr>
          <p:cNvPr id="7" name="text 1"/>
          <p:cNvSpPr txBox="1"/>
          <p:nvPr/>
        </p:nvSpPr>
        <p:spPr>
          <a:xfrm>
            <a:off x="2862707" y="1550179"/>
            <a:ext cx="2214016"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conditioning</a:t>
            </a:r>
            <a:endParaRPr sz="3200">
              <a:latin typeface="Andalus"/>
              <a:cs typeface="Andalus"/>
            </a:endParaRPr>
          </a:p>
        </p:txBody>
      </p:sp>
      <p:sp>
        <p:nvSpPr>
          <p:cNvPr id="8" name="text 1"/>
          <p:cNvSpPr txBox="1"/>
          <p:nvPr/>
        </p:nvSpPr>
        <p:spPr>
          <a:xfrm>
            <a:off x="5563489" y="1550179"/>
            <a:ext cx="2023441"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investigates</a:t>
            </a:r>
            <a:endParaRPr sz="3200">
              <a:latin typeface="Andalus"/>
              <a:cs typeface="Andalus"/>
            </a:endParaRPr>
          </a:p>
        </p:txBody>
      </p:sp>
      <p:sp>
        <p:nvSpPr>
          <p:cNvPr id="9" name="text 1"/>
          <p:cNvSpPr txBox="1"/>
          <p:nvPr/>
        </p:nvSpPr>
        <p:spPr>
          <a:xfrm>
            <a:off x="8072628" y="1550179"/>
            <a:ext cx="621407"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the</a:t>
            </a:r>
            <a:endParaRPr sz="3200">
              <a:latin typeface="Andalus"/>
              <a:cs typeface="Andalus"/>
            </a:endParaRPr>
          </a:p>
        </p:txBody>
      </p:sp>
      <p:sp>
        <p:nvSpPr>
          <p:cNvPr id="10" name="text 1"/>
          <p:cNvSpPr txBox="1"/>
          <p:nvPr/>
        </p:nvSpPr>
        <p:spPr>
          <a:xfrm>
            <a:off x="891844" y="2038576"/>
            <a:ext cx="1656115" cy="620535"/>
          </a:xfrm>
          <a:prstGeom prst="rect">
            <a:avLst/>
          </a:prstGeom>
        </p:spPr>
        <p:txBody>
          <a:bodyPr vert="horz" wrap="none" lIns="0" tIns="0" rIns="0" bIns="0" rtlCol="0">
            <a:spAutoFit/>
          </a:bodyPr>
          <a:lstStyle/>
          <a:p>
            <a:pPr marL="0">
              <a:lnSpc>
                <a:spcPct val="100000"/>
              </a:lnSpc>
            </a:pPr>
            <a:r>
              <a:rPr sz="3200" spc="10" dirty="0">
                <a:latin typeface="Andalus"/>
                <a:cs typeface="Andalus"/>
              </a:rPr>
              <a:t>influence</a:t>
            </a:r>
            <a:endParaRPr sz="3200">
              <a:latin typeface="Andalus"/>
              <a:cs typeface="Andalus"/>
            </a:endParaRPr>
          </a:p>
        </p:txBody>
      </p:sp>
      <p:sp>
        <p:nvSpPr>
          <p:cNvPr id="11" name="text 1"/>
          <p:cNvSpPr txBox="1"/>
          <p:nvPr/>
        </p:nvSpPr>
        <p:spPr>
          <a:xfrm>
            <a:off x="2763647" y="2038576"/>
            <a:ext cx="426810" cy="620535"/>
          </a:xfrm>
          <a:prstGeom prst="rect">
            <a:avLst/>
          </a:prstGeom>
        </p:spPr>
        <p:txBody>
          <a:bodyPr vert="horz" wrap="none" lIns="0" tIns="0" rIns="0" bIns="0" rtlCol="0">
            <a:spAutoFit/>
          </a:bodyPr>
          <a:lstStyle/>
          <a:p>
            <a:pPr marL="0">
              <a:lnSpc>
                <a:spcPct val="100000"/>
              </a:lnSpc>
            </a:pPr>
            <a:r>
              <a:rPr sz="3200" spc="10" dirty="0">
                <a:latin typeface="Andalus"/>
                <a:cs typeface="Andalus"/>
              </a:rPr>
              <a:t>of</a:t>
            </a:r>
            <a:endParaRPr sz="3200">
              <a:latin typeface="Andalus"/>
              <a:cs typeface="Andalus"/>
            </a:endParaRPr>
          </a:p>
        </p:txBody>
      </p:sp>
      <p:sp>
        <p:nvSpPr>
          <p:cNvPr id="12" name="text 1"/>
          <p:cNvSpPr txBox="1"/>
          <p:nvPr/>
        </p:nvSpPr>
        <p:spPr>
          <a:xfrm>
            <a:off x="3405251" y="2038576"/>
            <a:ext cx="2374715" cy="620535"/>
          </a:xfrm>
          <a:prstGeom prst="rect">
            <a:avLst/>
          </a:prstGeom>
        </p:spPr>
        <p:txBody>
          <a:bodyPr vert="horz" wrap="none" lIns="0" tIns="0" rIns="0" bIns="0" rtlCol="0">
            <a:spAutoFit/>
          </a:bodyPr>
          <a:lstStyle/>
          <a:p>
            <a:pPr marL="0">
              <a:lnSpc>
                <a:spcPct val="100000"/>
              </a:lnSpc>
            </a:pPr>
            <a:r>
              <a:rPr sz="3200" spc="10" dirty="0">
                <a:latin typeface="Andalus"/>
                <a:cs typeface="Andalus"/>
              </a:rPr>
              <a:t>consequences</a:t>
            </a:r>
            <a:endParaRPr sz="3200">
              <a:latin typeface="Andalus"/>
              <a:cs typeface="Andalus"/>
            </a:endParaRPr>
          </a:p>
        </p:txBody>
      </p:sp>
      <p:sp>
        <p:nvSpPr>
          <p:cNvPr id="13" name="text 1"/>
          <p:cNvSpPr txBox="1"/>
          <p:nvPr/>
        </p:nvSpPr>
        <p:spPr>
          <a:xfrm>
            <a:off x="5996305" y="2038576"/>
            <a:ext cx="524975" cy="620535"/>
          </a:xfrm>
          <a:prstGeom prst="rect">
            <a:avLst/>
          </a:prstGeom>
        </p:spPr>
        <p:txBody>
          <a:bodyPr vert="horz" wrap="none" lIns="0" tIns="0" rIns="0" bIns="0" rtlCol="0">
            <a:spAutoFit/>
          </a:bodyPr>
          <a:lstStyle/>
          <a:p>
            <a:pPr marL="0">
              <a:lnSpc>
                <a:spcPct val="100000"/>
              </a:lnSpc>
            </a:pPr>
            <a:r>
              <a:rPr sz="3200" spc="10" dirty="0">
                <a:latin typeface="Andalus"/>
                <a:cs typeface="Andalus"/>
              </a:rPr>
              <a:t>on</a:t>
            </a:r>
            <a:endParaRPr sz="3200">
              <a:latin typeface="Andalus"/>
              <a:cs typeface="Andalus"/>
            </a:endParaRPr>
          </a:p>
        </p:txBody>
      </p:sp>
      <p:sp>
        <p:nvSpPr>
          <p:cNvPr id="14" name="text 1"/>
          <p:cNvSpPr txBox="1"/>
          <p:nvPr/>
        </p:nvSpPr>
        <p:spPr>
          <a:xfrm>
            <a:off x="6734302" y="2038576"/>
            <a:ext cx="1962110" cy="620535"/>
          </a:xfrm>
          <a:prstGeom prst="rect">
            <a:avLst/>
          </a:prstGeom>
        </p:spPr>
        <p:txBody>
          <a:bodyPr vert="horz" wrap="none" lIns="0" tIns="0" rIns="0" bIns="0" rtlCol="0">
            <a:spAutoFit/>
          </a:bodyPr>
          <a:lstStyle/>
          <a:p>
            <a:pPr marL="0">
              <a:lnSpc>
                <a:spcPct val="100000"/>
              </a:lnSpc>
            </a:pPr>
            <a:r>
              <a:rPr sz="3200" spc="10" dirty="0">
                <a:latin typeface="Andalus"/>
                <a:cs typeface="Andalus"/>
              </a:rPr>
              <a:t>subsequent</a:t>
            </a:r>
            <a:endParaRPr sz="3200">
              <a:latin typeface="Andalus"/>
              <a:cs typeface="Andalus"/>
            </a:endParaRPr>
          </a:p>
        </p:txBody>
      </p:sp>
      <p:sp>
        <p:nvSpPr>
          <p:cNvPr id="15" name="text 1"/>
          <p:cNvSpPr txBox="1"/>
          <p:nvPr/>
        </p:nvSpPr>
        <p:spPr>
          <a:xfrm>
            <a:off x="891844" y="2526256"/>
            <a:ext cx="1647925"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behavior.</a:t>
            </a:r>
            <a:endParaRPr sz="3200">
              <a:latin typeface="Andalus"/>
              <a:cs typeface="Andalus"/>
            </a:endParaRPr>
          </a:p>
        </p:txBody>
      </p:sp>
      <p:sp>
        <p:nvSpPr>
          <p:cNvPr id="16" name="text 1"/>
          <p:cNvSpPr txBox="1"/>
          <p:nvPr/>
        </p:nvSpPr>
        <p:spPr>
          <a:xfrm>
            <a:off x="548640" y="3111136"/>
            <a:ext cx="1828717" cy="620999"/>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Andalus"/>
                <a:cs typeface="Andalus"/>
              </a:rPr>
              <a:t>Operant</a:t>
            </a:r>
            <a:endParaRPr sz="3200">
              <a:latin typeface="Andalus"/>
              <a:cs typeface="Andalus"/>
            </a:endParaRPr>
          </a:p>
        </p:txBody>
      </p:sp>
      <p:sp>
        <p:nvSpPr>
          <p:cNvPr id="17" name="text 1"/>
          <p:cNvSpPr txBox="1"/>
          <p:nvPr/>
        </p:nvSpPr>
        <p:spPr>
          <a:xfrm>
            <a:off x="2862707" y="3111136"/>
            <a:ext cx="2214016"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conditioning</a:t>
            </a:r>
            <a:endParaRPr sz="3200">
              <a:latin typeface="Andalus"/>
              <a:cs typeface="Andalus"/>
            </a:endParaRPr>
          </a:p>
        </p:txBody>
      </p:sp>
      <p:sp>
        <p:nvSpPr>
          <p:cNvPr id="18" name="text 1"/>
          <p:cNvSpPr txBox="1"/>
          <p:nvPr/>
        </p:nvSpPr>
        <p:spPr>
          <a:xfrm>
            <a:off x="5563489" y="3111136"/>
            <a:ext cx="2023441"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investigates</a:t>
            </a:r>
            <a:endParaRPr sz="3200">
              <a:latin typeface="Andalus"/>
              <a:cs typeface="Andalus"/>
            </a:endParaRPr>
          </a:p>
        </p:txBody>
      </p:sp>
      <p:sp>
        <p:nvSpPr>
          <p:cNvPr id="19" name="text 1"/>
          <p:cNvSpPr txBox="1"/>
          <p:nvPr/>
        </p:nvSpPr>
        <p:spPr>
          <a:xfrm>
            <a:off x="8072628" y="3111136"/>
            <a:ext cx="621407" cy="620999"/>
          </a:xfrm>
          <a:prstGeom prst="rect">
            <a:avLst/>
          </a:prstGeom>
        </p:spPr>
        <p:txBody>
          <a:bodyPr vert="horz" wrap="none" lIns="0" tIns="0" rIns="0" bIns="0" rtlCol="0">
            <a:spAutoFit/>
          </a:bodyPr>
          <a:lstStyle/>
          <a:p>
            <a:pPr marL="0">
              <a:lnSpc>
                <a:spcPct val="100000"/>
              </a:lnSpc>
            </a:pPr>
            <a:r>
              <a:rPr sz="3200" spc="10" dirty="0">
                <a:latin typeface="Andalus"/>
                <a:cs typeface="Andalus"/>
              </a:rPr>
              <a:t>the</a:t>
            </a:r>
            <a:endParaRPr sz="3200">
              <a:latin typeface="Andalus"/>
              <a:cs typeface="Andalus"/>
            </a:endParaRPr>
          </a:p>
        </p:txBody>
      </p:sp>
      <p:sp>
        <p:nvSpPr>
          <p:cNvPr id="20" name="text 1"/>
          <p:cNvSpPr txBox="1"/>
          <p:nvPr/>
        </p:nvSpPr>
        <p:spPr>
          <a:xfrm>
            <a:off x="891844" y="3599406"/>
            <a:ext cx="5419316" cy="620534"/>
          </a:xfrm>
          <a:prstGeom prst="rect">
            <a:avLst/>
          </a:prstGeom>
        </p:spPr>
        <p:txBody>
          <a:bodyPr vert="horz" wrap="none" lIns="0" tIns="0" rIns="0" bIns="0" rtlCol="0">
            <a:spAutoFit/>
          </a:bodyPr>
          <a:lstStyle/>
          <a:p>
            <a:pPr marL="0">
              <a:lnSpc>
                <a:spcPct val="100000"/>
              </a:lnSpc>
            </a:pPr>
            <a:r>
              <a:rPr sz="3170" spc="10" dirty="0">
                <a:latin typeface="Andalus"/>
                <a:cs typeface="Andalus"/>
              </a:rPr>
              <a:t>learning of voluntary responses.</a:t>
            </a:r>
            <a:endParaRPr sz="3100">
              <a:latin typeface="Andalus"/>
              <a:cs typeface="Andalus"/>
            </a:endParaRPr>
          </a:p>
        </p:txBody>
      </p:sp>
      <p:sp>
        <p:nvSpPr>
          <p:cNvPr id="21" name="text 1"/>
          <p:cNvSpPr txBox="1"/>
          <p:nvPr/>
        </p:nvSpPr>
        <p:spPr>
          <a:xfrm>
            <a:off x="548640" y="4184622"/>
            <a:ext cx="784926" cy="620534"/>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Andalus"/>
                <a:cs typeface="Andalus"/>
              </a:rPr>
              <a:t>It</a:t>
            </a:r>
            <a:endParaRPr sz="3200">
              <a:latin typeface="Andalus"/>
              <a:cs typeface="Andalus"/>
            </a:endParaRPr>
          </a:p>
        </p:txBody>
      </p:sp>
      <p:sp>
        <p:nvSpPr>
          <p:cNvPr id="22" name="text 1"/>
          <p:cNvSpPr txBox="1"/>
          <p:nvPr/>
        </p:nvSpPr>
        <p:spPr>
          <a:xfrm>
            <a:off x="1580642" y="4184622"/>
            <a:ext cx="356448"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is</a:t>
            </a:r>
            <a:endParaRPr sz="3200">
              <a:latin typeface="Andalus"/>
              <a:cs typeface="Andalus"/>
            </a:endParaRPr>
          </a:p>
        </p:txBody>
      </p:sp>
      <p:sp>
        <p:nvSpPr>
          <p:cNvPr id="23" name="text 1"/>
          <p:cNvSpPr txBox="1"/>
          <p:nvPr/>
        </p:nvSpPr>
        <p:spPr>
          <a:xfrm>
            <a:off x="2185670" y="4184622"/>
            <a:ext cx="620941"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the</a:t>
            </a:r>
            <a:endParaRPr sz="3200">
              <a:latin typeface="Andalus"/>
              <a:cs typeface="Andalus"/>
            </a:endParaRPr>
          </a:p>
        </p:txBody>
      </p:sp>
      <p:sp>
        <p:nvSpPr>
          <p:cNvPr id="24" name="text 1"/>
          <p:cNvSpPr txBox="1"/>
          <p:nvPr/>
        </p:nvSpPr>
        <p:spPr>
          <a:xfrm>
            <a:off x="3054731" y="4184622"/>
            <a:ext cx="2227415"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consequence</a:t>
            </a:r>
            <a:endParaRPr sz="3200">
              <a:latin typeface="Andalus"/>
              <a:cs typeface="Andalus"/>
            </a:endParaRPr>
          </a:p>
        </p:txBody>
      </p:sp>
      <p:sp>
        <p:nvSpPr>
          <p:cNvPr id="25" name="text 1"/>
          <p:cNvSpPr txBox="1"/>
          <p:nvPr/>
        </p:nvSpPr>
        <p:spPr>
          <a:xfrm>
            <a:off x="5529961" y="4184622"/>
            <a:ext cx="752372"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that</a:t>
            </a:r>
            <a:endParaRPr sz="3200">
              <a:latin typeface="Andalus"/>
              <a:cs typeface="Andalus"/>
            </a:endParaRPr>
          </a:p>
        </p:txBody>
      </p:sp>
      <p:sp>
        <p:nvSpPr>
          <p:cNvPr id="26" name="text 1"/>
          <p:cNvSpPr txBox="1"/>
          <p:nvPr/>
        </p:nvSpPr>
        <p:spPr>
          <a:xfrm>
            <a:off x="6530086" y="4184622"/>
            <a:ext cx="1298036"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follows</a:t>
            </a:r>
            <a:endParaRPr sz="3200">
              <a:latin typeface="Andalus"/>
              <a:cs typeface="Andalus"/>
            </a:endParaRPr>
          </a:p>
        </p:txBody>
      </p:sp>
      <p:sp>
        <p:nvSpPr>
          <p:cNvPr id="27" name="text 1"/>
          <p:cNvSpPr txBox="1"/>
          <p:nvPr/>
        </p:nvSpPr>
        <p:spPr>
          <a:xfrm>
            <a:off x="8075676" y="4184622"/>
            <a:ext cx="619313" cy="620534"/>
          </a:xfrm>
          <a:prstGeom prst="rect">
            <a:avLst/>
          </a:prstGeom>
        </p:spPr>
        <p:txBody>
          <a:bodyPr vert="horz" wrap="none" lIns="0" tIns="0" rIns="0" bIns="0" rtlCol="0">
            <a:spAutoFit/>
          </a:bodyPr>
          <a:lstStyle/>
          <a:p>
            <a:pPr marL="0">
              <a:lnSpc>
                <a:spcPct val="100000"/>
              </a:lnSpc>
            </a:pPr>
            <a:r>
              <a:rPr sz="3200" spc="10" dirty="0">
                <a:latin typeface="Andalus"/>
                <a:cs typeface="Andalus"/>
              </a:rPr>
              <a:t>the</a:t>
            </a:r>
            <a:endParaRPr sz="3200">
              <a:latin typeface="Andalus"/>
              <a:cs typeface="Andalus"/>
            </a:endParaRPr>
          </a:p>
        </p:txBody>
      </p:sp>
      <p:sp>
        <p:nvSpPr>
          <p:cNvPr id="28" name="text 1"/>
          <p:cNvSpPr txBox="1"/>
          <p:nvPr/>
        </p:nvSpPr>
        <p:spPr>
          <a:xfrm>
            <a:off x="891844" y="4672684"/>
            <a:ext cx="7804255" cy="620534"/>
          </a:xfrm>
          <a:prstGeom prst="rect">
            <a:avLst/>
          </a:prstGeom>
        </p:spPr>
        <p:txBody>
          <a:bodyPr vert="horz" wrap="none" lIns="0" tIns="0" rIns="0" bIns="0" rtlCol="0">
            <a:spAutoFit/>
          </a:bodyPr>
          <a:lstStyle/>
          <a:p>
            <a:pPr marL="0">
              <a:lnSpc>
                <a:spcPct val="100000"/>
              </a:lnSpc>
            </a:pPr>
            <a:r>
              <a:rPr sz="3170" spc="10" dirty="0">
                <a:latin typeface="Andalus"/>
                <a:cs typeface="Andalus"/>
              </a:rPr>
              <a:t>response that influences whether the response</a:t>
            </a:r>
            <a:endParaRPr sz="3100">
              <a:latin typeface="Andalus"/>
              <a:cs typeface="Andalus"/>
            </a:endParaRPr>
          </a:p>
        </p:txBody>
      </p:sp>
      <p:sp>
        <p:nvSpPr>
          <p:cNvPr id="29" name="text 1"/>
          <p:cNvSpPr txBox="1"/>
          <p:nvPr/>
        </p:nvSpPr>
        <p:spPr>
          <a:xfrm>
            <a:off x="891844" y="5160313"/>
            <a:ext cx="5830797" cy="620534"/>
          </a:xfrm>
          <a:prstGeom prst="rect">
            <a:avLst/>
          </a:prstGeom>
        </p:spPr>
        <p:txBody>
          <a:bodyPr vert="horz" wrap="none" lIns="0" tIns="0" rIns="0" bIns="0" rtlCol="0">
            <a:spAutoFit/>
          </a:bodyPr>
          <a:lstStyle/>
          <a:p>
            <a:pPr marL="0">
              <a:lnSpc>
                <a:spcPct val="100000"/>
              </a:lnSpc>
            </a:pPr>
            <a:r>
              <a:rPr sz="3170" spc="10" dirty="0">
                <a:latin typeface="Andalus"/>
                <a:cs typeface="Andalus"/>
              </a:rPr>
              <a:t>is likely or unlikely to occur again.</a:t>
            </a:r>
            <a:endParaRPr sz="3100">
              <a:latin typeface="Andalus"/>
              <a:cs typeface="Andalu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57"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3400" y="304800"/>
            <a:ext cx="8077200" cy="6248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59"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60"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1104" y="321564"/>
            <a:ext cx="8238744" cy="1258824"/>
          </a:xfrm>
          <a:prstGeom prst="rect">
            <a:avLst/>
          </a:prstGeom>
        </p:spPr>
      </p:pic>
      <p:pic>
        <p:nvPicPr>
          <p:cNvPr id="61"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4" name="object 34"/>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98B954"/>
            </a:solidFill>
          </a:ln>
        </p:spPr>
        <p:txBody>
          <a:bodyPr wrap="square" lIns="0" tIns="0" rIns="0" bIns="0" rtlCol="0">
            <a:noAutofit/>
          </a:bodyPr>
          <a:lstStyle/>
          <a:p>
            <a:endParaRPr/>
          </a:p>
        </p:txBody>
      </p:sp>
      <p:sp>
        <p:nvSpPr>
          <p:cNvPr id="2" name="text 1"/>
          <p:cNvSpPr txBox="1"/>
          <p:nvPr/>
        </p:nvSpPr>
        <p:spPr>
          <a:xfrm>
            <a:off x="829970" y="379854"/>
            <a:ext cx="7614419"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COGNITIVE LEARNING THEORY</a:t>
            </a:r>
            <a:endParaRPr sz="4400">
              <a:latin typeface="Andalus"/>
              <a:cs typeface="Andalus"/>
            </a:endParaRPr>
          </a:p>
        </p:txBody>
      </p:sp>
      <p:pic>
        <p:nvPicPr>
          <p:cNvPr id="62"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219200" y="1828800"/>
            <a:ext cx="7010400" cy="472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sp>
        <p:nvSpPr>
          <p:cNvPr id="35" name="object 35"/>
          <p:cNvSpPr/>
          <p:nvPr/>
        </p:nvSpPr>
        <p:spPr>
          <a:xfrm>
            <a:off x="534162" y="686562"/>
            <a:ext cx="8153400" cy="5632704"/>
          </a:xfrm>
          <a:custGeom>
            <a:avLst/>
            <a:gdLst/>
            <a:ahLst/>
            <a:cxnLst/>
            <a:rect l="l" t="t" r="r" b="b"/>
            <a:pathLst>
              <a:path w="8153400" h="5632704">
                <a:moveTo>
                  <a:pt x="0" y="5632704"/>
                </a:moveTo>
                <a:lnTo>
                  <a:pt x="0" y="0"/>
                </a:lnTo>
                <a:lnTo>
                  <a:pt x="8153400" y="0"/>
                </a:lnTo>
                <a:lnTo>
                  <a:pt x="8153400" y="5632704"/>
                </a:lnTo>
                <a:lnTo>
                  <a:pt x="0" y="5632704"/>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521208" y="673608"/>
            <a:ext cx="8179308" cy="5658612"/>
          </a:xfrm>
          <a:custGeom>
            <a:avLst/>
            <a:gdLst/>
            <a:ahLst/>
            <a:cxnLst/>
            <a:rect l="l" t="t" r="r" b="b"/>
            <a:pathLst>
              <a:path w="8179308" h="5658612">
                <a:moveTo>
                  <a:pt x="12954" y="5645658"/>
                </a:moveTo>
                <a:lnTo>
                  <a:pt x="12954" y="12954"/>
                </a:lnTo>
                <a:lnTo>
                  <a:pt x="8166354" y="12954"/>
                </a:lnTo>
                <a:lnTo>
                  <a:pt x="8166354" y="5645658"/>
                </a:lnTo>
                <a:lnTo>
                  <a:pt x="12954" y="5645658"/>
                </a:lnTo>
                <a:close/>
              </a:path>
            </a:pathLst>
          </a:custGeom>
          <a:ln w="25908">
            <a:solidFill>
              <a:srgbClr val="C0504D"/>
            </a:solidFill>
          </a:ln>
        </p:spPr>
        <p:txBody>
          <a:bodyPr wrap="square" lIns="0" tIns="0" rIns="0" bIns="0" rtlCol="0">
            <a:noAutofit/>
          </a:bodyPr>
          <a:lstStyle/>
          <a:p>
            <a:endParaRPr/>
          </a:p>
        </p:txBody>
      </p:sp>
      <p:sp>
        <p:nvSpPr>
          <p:cNvPr id="2" name="text 1"/>
          <p:cNvSpPr txBox="1"/>
          <p:nvPr/>
        </p:nvSpPr>
        <p:spPr>
          <a:xfrm>
            <a:off x="624840" y="797610"/>
            <a:ext cx="8046771" cy="1013460"/>
          </a:xfrm>
          <a:prstGeom prst="rect">
            <a:avLst/>
          </a:prstGeom>
        </p:spPr>
        <p:txBody>
          <a:bodyPr vert="horz" wrap="none" lIns="0" tIns="0" rIns="0" bIns="0" rtlCol="0">
            <a:spAutoFit/>
          </a:bodyPr>
          <a:lstStyle/>
          <a:p>
            <a:pPr marL="0">
              <a:lnSpc>
                <a:spcPct val="100000"/>
              </a:lnSpc>
            </a:pPr>
            <a:r>
              <a:rPr sz="2400" spc="10" dirty="0">
                <a:latin typeface="Andalus"/>
                <a:cs typeface="Andalus"/>
              </a:rPr>
              <a:t>This theory expresses the belief that learning involves gaining</a:t>
            </a:r>
            <a:endParaRPr sz="2400">
              <a:latin typeface="Andalus"/>
              <a:cs typeface="Andalus"/>
            </a:endParaRPr>
          </a:p>
          <a:p>
            <a:pPr marL="0">
              <a:lnSpc>
                <a:spcPct val="100000"/>
              </a:lnSpc>
            </a:pPr>
            <a:r>
              <a:rPr sz="2400" spc="10" dirty="0">
                <a:latin typeface="Andalus"/>
                <a:cs typeface="Andalus"/>
              </a:rPr>
              <a:t>knowledge and understanding it by absorbing information in</a:t>
            </a:r>
            <a:endParaRPr sz="2400">
              <a:latin typeface="Andalus"/>
              <a:cs typeface="Andalus"/>
            </a:endParaRPr>
          </a:p>
        </p:txBody>
      </p:sp>
      <p:sp>
        <p:nvSpPr>
          <p:cNvPr id="3" name="text 1"/>
          <p:cNvSpPr txBox="1"/>
          <p:nvPr/>
        </p:nvSpPr>
        <p:spPr>
          <a:xfrm>
            <a:off x="624840" y="1895272"/>
            <a:ext cx="464210"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the</a:t>
            </a:r>
            <a:endParaRPr sz="2400">
              <a:latin typeface="Andalus"/>
              <a:cs typeface="Andalus"/>
            </a:endParaRPr>
          </a:p>
        </p:txBody>
      </p:sp>
      <p:sp>
        <p:nvSpPr>
          <p:cNvPr id="4" name="text 1"/>
          <p:cNvSpPr txBox="1"/>
          <p:nvPr/>
        </p:nvSpPr>
        <p:spPr>
          <a:xfrm>
            <a:off x="1298702" y="1895272"/>
            <a:ext cx="684276"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form</a:t>
            </a:r>
            <a:endParaRPr sz="2400">
              <a:latin typeface="Andalus"/>
              <a:cs typeface="Andalus"/>
            </a:endParaRPr>
          </a:p>
        </p:txBody>
      </p:sp>
      <p:sp>
        <p:nvSpPr>
          <p:cNvPr id="5" name="text 1"/>
          <p:cNvSpPr txBox="1"/>
          <p:nvPr/>
        </p:nvSpPr>
        <p:spPr>
          <a:xfrm>
            <a:off x="2191766" y="1895272"/>
            <a:ext cx="319125"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of</a:t>
            </a:r>
            <a:endParaRPr sz="2400">
              <a:latin typeface="Andalus"/>
              <a:cs typeface="Andalus"/>
            </a:endParaRPr>
          </a:p>
        </p:txBody>
      </p:sp>
      <p:sp>
        <p:nvSpPr>
          <p:cNvPr id="6" name="text 1"/>
          <p:cNvSpPr txBox="1"/>
          <p:nvPr/>
        </p:nvSpPr>
        <p:spPr>
          <a:xfrm>
            <a:off x="2719451" y="1895272"/>
            <a:ext cx="1376172"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principles,</a:t>
            </a:r>
            <a:endParaRPr sz="2400">
              <a:latin typeface="Andalus"/>
              <a:cs typeface="Andalus"/>
            </a:endParaRPr>
          </a:p>
        </p:txBody>
      </p:sp>
      <p:sp>
        <p:nvSpPr>
          <p:cNvPr id="7" name="text 1"/>
          <p:cNvSpPr txBox="1"/>
          <p:nvPr/>
        </p:nvSpPr>
        <p:spPr>
          <a:xfrm>
            <a:off x="4306189" y="1895272"/>
            <a:ext cx="1159764"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concepts</a:t>
            </a:r>
            <a:endParaRPr sz="2400">
              <a:latin typeface="Andalus"/>
              <a:cs typeface="Andalus"/>
            </a:endParaRPr>
          </a:p>
        </p:txBody>
      </p:sp>
      <p:sp>
        <p:nvSpPr>
          <p:cNvPr id="8" name="text 1"/>
          <p:cNvSpPr txBox="1"/>
          <p:nvPr/>
        </p:nvSpPr>
        <p:spPr>
          <a:xfrm>
            <a:off x="5674741" y="1895272"/>
            <a:ext cx="544372"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and</a:t>
            </a:r>
            <a:endParaRPr sz="2400">
              <a:latin typeface="Andalus"/>
              <a:cs typeface="Andalus"/>
            </a:endParaRPr>
          </a:p>
        </p:txBody>
      </p:sp>
      <p:sp>
        <p:nvSpPr>
          <p:cNvPr id="9" name="text 1"/>
          <p:cNvSpPr txBox="1"/>
          <p:nvPr/>
        </p:nvSpPr>
        <p:spPr>
          <a:xfrm>
            <a:off x="6426454" y="1895272"/>
            <a:ext cx="650748"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facts</a:t>
            </a:r>
            <a:endParaRPr sz="2400">
              <a:latin typeface="Andalus"/>
              <a:cs typeface="Andalus"/>
            </a:endParaRPr>
          </a:p>
        </p:txBody>
      </p:sp>
      <p:sp>
        <p:nvSpPr>
          <p:cNvPr id="10" name="text 1"/>
          <p:cNvSpPr txBox="1"/>
          <p:nvPr/>
        </p:nvSpPr>
        <p:spPr>
          <a:xfrm>
            <a:off x="7284466" y="1895272"/>
            <a:ext cx="544373" cy="464820"/>
          </a:xfrm>
          <a:prstGeom prst="rect">
            <a:avLst/>
          </a:prstGeom>
        </p:spPr>
        <p:txBody>
          <a:bodyPr vert="horz" wrap="none" lIns="0" tIns="0" rIns="0" bIns="0" rtlCol="0">
            <a:spAutoFit/>
          </a:bodyPr>
          <a:lstStyle/>
          <a:p>
            <a:pPr marL="0">
              <a:lnSpc>
                <a:spcPct val="100000"/>
              </a:lnSpc>
            </a:pPr>
            <a:r>
              <a:rPr sz="2400" spc="10" dirty="0">
                <a:latin typeface="Andalus"/>
                <a:cs typeface="Andalus"/>
              </a:rPr>
              <a:t>and</a:t>
            </a:r>
            <a:endParaRPr sz="2400">
              <a:latin typeface="Andalus"/>
              <a:cs typeface="Andalus"/>
            </a:endParaRPr>
          </a:p>
        </p:txBody>
      </p:sp>
      <p:sp>
        <p:nvSpPr>
          <p:cNvPr id="11" name="text 1"/>
          <p:cNvSpPr txBox="1"/>
          <p:nvPr/>
        </p:nvSpPr>
        <p:spPr>
          <a:xfrm>
            <a:off x="624840" y="1895272"/>
            <a:ext cx="8044891" cy="2659634"/>
          </a:xfrm>
          <a:prstGeom prst="rect">
            <a:avLst/>
          </a:prstGeom>
        </p:spPr>
        <p:txBody>
          <a:bodyPr vert="horz" wrap="none" lIns="0" tIns="0" rIns="0" bIns="0" rtlCol="0">
            <a:spAutoFit/>
          </a:bodyPr>
          <a:lstStyle/>
          <a:p>
            <a:pPr marL="7412736">
              <a:lnSpc>
                <a:spcPct val="100000"/>
              </a:lnSpc>
            </a:pPr>
            <a:r>
              <a:rPr sz="2400" spc="10" dirty="0">
                <a:latin typeface="Andalus"/>
                <a:cs typeface="Andalus"/>
              </a:rPr>
              <a:t>then</a:t>
            </a:r>
            <a:endParaRPr sz="2400">
              <a:latin typeface="Andalus"/>
              <a:cs typeface="Andalus"/>
            </a:endParaRPr>
          </a:p>
          <a:p>
            <a:pPr marL="0">
              <a:lnSpc>
                <a:spcPct val="100000"/>
              </a:lnSpc>
            </a:pPr>
            <a:r>
              <a:rPr sz="2400" spc="10" dirty="0">
                <a:latin typeface="Andalus"/>
                <a:cs typeface="Andalus"/>
              </a:rPr>
              <a:t>internalizing it. The knowledge and understanding of learners</a:t>
            </a:r>
            <a:endParaRPr sz="2400">
              <a:latin typeface="Andalus"/>
              <a:cs typeface="Andalus"/>
            </a:endParaRPr>
          </a:p>
          <a:p>
            <a:pPr marL="0">
              <a:lnSpc>
                <a:spcPct val="100000"/>
              </a:lnSpc>
            </a:pPr>
            <a:r>
              <a:rPr sz="2400" spc="10" dirty="0">
                <a:latin typeface="Andalus"/>
                <a:cs typeface="Andalus"/>
              </a:rPr>
              <a:t>can be enriched and internalized by exposing them to learning</a:t>
            </a:r>
            <a:endParaRPr sz="2400">
              <a:latin typeface="Andalus"/>
              <a:cs typeface="Andalus"/>
            </a:endParaRPr>
          </a:p>
          <a:p>
            <a:pPr marL="0">
              <a:lnSpc>
                <a:spcPct val="100000"/>
              </a:lnSpc>
            </a:pPr>
            <a:r>
              <a:rPr sz="2400" spc="10" dirty="0">
                <a:latin typeface="Andalus"/>
                <a:cs typeface="Andalus"/>
              </a:rPr>
              <a:t>materials e.g. Case studies , projects, problem solving activities</a:t>
            </a:r>
            <a:endParaRPr sz="2400">
              <a:latin typeface="Andalus"/>
              <a:cs typeface="Andalus"/>
            </a:endParaRPr>
          </a:p>
          <a:p>
            <a:pPr marL="0">
              <a:lnSpc>
                <a:spcPct val="100000"/>
              </a:lnSpc>
            </a:pPr>
            <a:r>
              <a:rPr sz="2400" spc="10" dirty="0">
                <a:latin typeface="Andalus"/>
                <a:cs typeface="Andalus"/>
              </a:rPr>
              <a:t>can also be used for this purpose. Self – directed learning,</a:t>
            </a:r>
            <a:endParaRPr sz="2400">
              <a:latin typeface="Andalus"/>
              <a:cs typeface="Andalus"/>
            </a:endParaRPr>
          </a:p>
        </p:txBody>
      </p:sp>
      <p:sp>
        <p:nvSpPr>
          <p:cNvPr id="12" name="text 1"/>
          <p:cNvSpPr txBox="1"/>
          <p:nvPr/>
        </p:nvSpPr>
        <p:spPr>
          <a:xfrm>
            <a:off x="624840" y="4638389"/>
            <a:ext cx="1144753" cy="465285"/>
          </a:xfrm>
          <a:prstGeom prst="rect">
            <a:avLst/>
          </a:prstGeom>
        </p:spPr>
        <p:txBody>
          <a:bodyPr vert="horz" wrap="none" lIns="0" tIns="0" rIns="0" bIns="0" rtlCol="0">
            <a:spAutoFit/>
          </a:bodyPr>
          <a:lstStyle/>
          <a:p>
            <a:pPr marL="0">
              <a:lnSpc>
                <a:spcPct val="100000"/>
              </a:lnSpc>
            </a:pPr>
            <a:r>
              <a:rPr sz="2400" spc="10" dirty="0">
                <a:latin typeface="Andalus"/>
                <a:cs typeface="Andalus"/>
              </a:rPr>
              <a:t>personal</a:t>
            </a:r>
            <a:endParaRPr sz="2400">
              <a:latin typeface="Andalus"/>
              <a:cs typeface="Andalus"/>
            </a:endParaRPr>
          </a:p>
        </p:txBody>
      </p:sp>
      <p:sp>
        <p:nvSpPr>
          <p:cNvPr id="13" name="text 1"/>
          <p:cNvSpPr txBox="1"/>
          <p:nvPr/>
        </p:nvSpPr>
        <p:spPr>
          <a:xfrm>
            <a:off x="1967738" y="4638389"/>
            <a:ext cx="1736656" cy="465285"/>
          </a:xfrm>
          <a:prstGeom prst="rect">
            <a:avLst/>
          </a:prstGeom>
        </p:spPr>
        <p:txBody>
          <a:bodyPr vert="horz" wrap="none" lIns="0" tIns="0" rIns="0" bIns="0" rtlCol="0">
            <a:spAutoFit/>
          </a:bodyPr>
          <a:lstStyle/>
          <a:p>
            <a:pPr marL="0">
              <a:lnSpc>
                <a:spcPct val="100000"/>
              </a:lnSpc>
            </a:pPr>
            <a:r>
              <a:rPr sz="2400" spc="10" dirty="0">
                <a:latin typeface="Andalus"/>
                <a:cs typeface="Andalus"/>
              </a:rPr>
              <a:t>development,</a:t>
            </a:r>
            <a:endParaRPr sz="2400">
              <a:latin typeface="Andalus"/>
              <a:cs typeface="Andalus"/>
            </a:endParaRPr>
          </a:p>
        </p:txBody>
      </p:sp>
      <p:sp>
        <p:nvSpPr>
          <p:cNvPr id="14" name="text 1"/>
          <p:cNvSpPr txBox="1"/>
          <p:nvPr/>
        </p:nvSpPr>
        <p:spPr>
          <a:xfrm>
            <a:off x="3902075" y="4638389"/>
            <a:ext cx="1201197" cy="465285"/>
          </a:xfrm>
          <a:prstGeom prst="rect">
            <a:avLst/>
          </a:prstGeom>
        </p:spPr>
        <p:txBody>
          <a:bodyPr vert="horz" wrap="none" lIns="0" tIns="0" rIns="0" bIns="0" rtlCol="0">
            <a:spAutoFit/>
          </a:bodyPr>
          <a:lstStyle/>
          <a:p>
            <a:pPr marL="0">
              <a:lnSpc>
                <a:spcPct val="100000"/>
              </a:lnSpc>
            </a:pPr>
            <a:r>
              <a:rPr sz="2400" spc="10" dirty="0">
                <a:latin typeface="Andalus"/>
                <a:cs typeface="Andalus"/>
              </a:rPr>
              <a:t>planning</a:t>
            </a:r>
            <a:endParaRPr sz="2400">
              <a:latin typeface="Andalus"/>
              <a:cs typeface="Andalus"/>
            </a:endParaRPr>
          </a:p>
        </p:txBody>
      </p:sp>
      <p:sp>
        <p:nvSpPr>
          <p:cNvPr id="15" name="text 1"/>
          <p:cNvSpPr txBox="1"/>
          <p:nvPr/>
        </p:nvSpPr>
        <p:spPr>
          <a:xfrm>
            <a:off x="5302885" y="4638389"/>
            <a:ext cx="1170077" cy="465285"/>
          </a:xfrm>
          <a:prstGeom prst="rect">
            <a:avLst/>
          </a:prstGeom>
        </p:spPr>
        <p:txBody>
          <a:bodyPr vert="horz" wrap="none" lIns="0" tIns="0" rIns="0" bIns="0" rtlCol="0">
            <a:spAutoFit/>
          </a:bodyPr>
          <a:lstStyle/>
          <a:p>
            <a:pPr marL="0">
              <a:lnSpc>
                <a:spcPct val="100000"/>
              </a:lnSpc>
            </a:pPr>
            <a:r>
              <a:rPr sz="2400" spc="10" dirty="0">
                <a:latin typeface="Andalus"/>
                <a:cs typeface="Andalus"/>
              </a:rPr>
              <a:t>activities</a:t>
            </a:r>
            <a:endParaRPr sz="2400">
              <a:latin typeface="Andalus"/>
              <a:cs typeface="Andalus"/>
            </a:endParaRPr>
          </a:p>
        </p:txBody>
      </p:sp>
      <p:sp>
        <p:nvSpPr>
          <p:cNvPr id="16" name="text 1"/>
          <p:cNvSpPr txBox="1"/>
          <p:nvPr/>
        </p:nvSpPr>
        <p:spPr>
          <a:xfrm>
            <a:off x="6671818" y="4638389"/>
            <a:ext cx="544917" cy="465285"/>
          </a:xfrm>
          <a:prstGeom prst="rect">
            <a:avLst/>
          </a:prstGeom>
        </p:spPr>
        <p:txBody>
          <a:bodyPr vert="horz" wrap="none" lIns="0" tIns="0" rIns="0" bIns="0" rtlCol="0">
            <a:spAutoFit/>
          </a:bodyPr>
          <a:lstStyle/>
          <a:p>
            <a:pPr marL="0">
              <a:lnSpc>
                <a:spcPct val="100000"/>
              </a:lnSpc>
            </a:pPr>
            <a:r>
              <a:rPr sz="2400" spc="10" dirty="0">
                <a:latin typeface="Andalus"/>
                <a:cs typeface="Andalus"/>
              </a:rPr>
              <a:t>and</a:t>
            </a:r>
            <a:endParaRPr sz="2400">
              <a:latin typeface="Andalus"/>
              <a:cs typeface="Andalus"/>
            </a:endParaRPr>
          </a:p>
        </p:txBody>
      </p:sp>
      <p:sp>
        <p:nvSpPr>
          <p:cNvPr id="17" name="text 1"/>
          <p:cNvSpPr txBox="1"/>
          <p:nvPr/>
        </p:nvSpPr>
        <p:spPr>
          <a:xfrm>
            <a:off x="624840" y="4638389"/>
            <a:ext cx="8046198" cy="1562767"/>
          </a:xfrm>
          <a:prstGeom prst="rect">
            <a:avLst/>
          </a:prstGeom>
        </p:spPr>
        <p:txBody>
          <a:bodyPr vert="horz" wrap="none" lIns="0" tIns="0" rIns="0" bIns="0" rtlCol="0">
            <a:spAutoFit/>
          </a:bodyPr>
          <a:lstStyle/>
          <a:p>
            <a:pPr marL="6789166">
              <a:lnSpc>
                <a:spcPct val="100000"/>
              </a:lnSpc>
            </a:pPr>
            <a:r>
              <a:rPr sz="2400" spc="10" dirty="0">
                <a:latin typeface="Andalus"/>
                <a:cs typeface="Andalus"/>
              </a:rPr>
              <a:t>discovery</a:t>
            </a:r>
            <a:endParaRPr sz="2400">
              <a:latin typeface="Andalus"/>
              <a:cs typeface="Andalus"/>
            </a:endParaRPr>
          </a:p>
          <a:p>
            <a:pPr marL="0">
              <a:lnSpc>
                <a:spcPct val="100000"/>
              </a:lnSpc>
            </a:pPr>
            <a:r>
              <a:rPr sz="2400" spc="10" dirty="0">
                <a:latin typeface="Andalus"/>
                <a:cs typeface="Andalus"/>
              </a:rPr>
              <a:t>learning process with the help of facilitator and mentors are</a:t>
            </a:r>
            <a:endParaRPr sz="2400">
              <a:latin typeface="Andalus"/>
              <a:cs typeface="Andalus"/>
            </a:endParaRPr>
          </a:p>
          <a:p>
            <a:pPr marL="0">
              <a:lnSpc>
                <a:spcPct val="100000"/>
              </a:lnSpc>
            </a:pPr>
            <a:r>
              <a:rPr sz="2400" spc="10" dirty="0">
                <a:latin typeface="Andalus"/>
                <a:cs typeface="Andalus"/>
              </a:rPr>
              <a:t>underpinned by cognitive learning theory.</a:t>
            </a:r>
            <a:endParaRPr sz="2400">
              <a:latin typeface="Andalus"/>
              <a:cs typeface="Andalu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65"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47800"/>
            <a:ext cx="9144000" cy="45720"/>
          </a:xfrm>
          <a:prstGeom prst="rect">
            <a:avLst/>
          </a:prstGeom>
        </p:spPr>
      </p:pic>
      <p:pic>
        <p:nvPicPr>
          <p:cNvPr id="66"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2400" y="6172199"/>
            <a:ext cx="929640" cy="609599"/>
          </a:xfrm>
          <a:prstGeom prst="rect">
            <a:avLst/>
          </a:prstGeom>
        </p:spPr>
      </p:pic>
      <p:pic>
        <p:nvPicPr>
          <p:cNvPr id="67"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48600" y="6405371"/>
            <a:ext cx="1147572" cy="376427"/>
          </a:xfrm>
          <a:prstGeom prst="rect">
            <a:avLst/>
          </a:prstGeom>
        </p:spPr>
      </p:pic>
      <p:sp>
        <p:nvSpPr>
          <p:cNvPr id="2" name="text 1"/>
          <p:cNvSpPr txBox="1"/>
          <p:nvPr/>
        </p:nvSpPr>
        <p:spPr>
          <a:xfrm>
            <a:off x="2427986" y="6252586"/>
            <a:ext cx="4102159" cy="309570"/>
          </a:xfrm>
          <a:prstGeom prst="rect">
            <a:avLst/>
          </a:prstGeom>
        </p:spPr>
        <p:txBody>
          <a:bodyPr vert="horz" wrap="none" lIns="0" tIns="0" rIns="0" bIns="0" rtlCol="0">
            <a:spAutoFit/>
          </a:bodyPr>
          <a:lstStyle/>
          <a:p>
            <a:pPr marL="0">
              <a:lnSpc>
                <a:spcPct val="100000"/>
              </a:lnSpc>
            </a:pPr>
            <a:r>
              <a:rPr sz="1600" spc="10" dirty="0">
                <a:solidFill>
                  <a:srgbClr val="226EEA"/>
                </a:solidFill>
                <a:latin typeface="Andalus"/>
                <a:cs typeface="Andalus"/>
              </a:rPr>
              <a:t>TRINITY INSTITUTE OF PROFESSIONAL STUDIES</a:t>
            </a:r>
            <a:endParaRPr sz="1600">
              <a:latin typeface="Andalus"/>
              <a:cs typeface="Andalus"/>
            </a:endParaRPr>
          </a:p>
        </p:txBody>
      </p:sp>
      <p:sp>
        <p:nvSpPr>
          <p:cNvPr id="3" name="text 1"/>
          <p:cNvSpPr txBox="1"/>
          <p:nvPr/>
        </p:nvSpPr>
        <p:spPr>
          <a:xfrm>
            <a:off x="2377694" y="6492496"/>
            <a:ext cx="4419147" cy="309105"/>
          </a:xfrm>
          <a:prstGeom prst="rect">
            <a:avLst/>
          </a:prstGeom>
        </p:spPr>
        <p:txBody>
          <a:bodyPr vert="horz" wrap="none" lIns="0" tIns="0" rIns="0" bIns="0" rtlCol="0">
            <a:spAutoFit/>
          </a:bodyPr>
          <a:lstStyle/>
          <a:p>
            <a:pPr marL="0">
              <a:lnSpc>
                <a:spcPct val="100000"/>
              </a:lnSpc>
            </a:pPr>
            <a:r>
              <a:rPr sz="1600" spc="10" dirty="0">
                <a:latin typeface="Andalus"/>
                <a:cs typeface="Andalus"/>
              </a:rPr>
              <a:t>Sector – 9, Dwarka Institutional Area, New Delhi-75</a:t>
            </a:r>
            <a:endParaRPr sz="1600">
              <a:latin typeface="Andalus"/>
              <a:cs typeface="Andalus"/>
            </a:endParaRPr>
          </a:p>
        </p:txBody>
      </p:sp>
      <p:sp>
        <p:nvSpPr>
          <p:cNvPr id="37" name="object 37"/>
          <p:cNvSpPr/>
          <p:nvPr/>
        </p:nvSpPr>
        <p:spPr>
          <a:xfrm>
            <a:off x="2209800" y="6217920"/>
            <a:ext cx="4648200" cy="45720"/>
          </a:xfrm>
          <a:custGeom>
            <a:avLst/>
            <a:gdLst/>
            <a:ahLst/>
            <a:cxnLst/>
            <a:rect l="l" t="t" r="r" b="b"/>
            <a:pathLst>
              <a:path w="4648200" h="45720">
                <a:moveTo>
                  <a:pt x="0" y="45720"/>
                </a:moveTo>
                <a:lnTo>
                  <a:pt x="0" y="0"/>
                </a:lnTo>
                <a:lnTo>
                  <a:pt x="4648200" y="0"/>
                </a:lnTo>
                <a:lnTo>
                  <a:pt x="4648200" y="45720"/>
                </a:lnTo>
                <a:lnTo>
                  <a:pt x="0" y="45720"/>
                </a:lnTo>
                <a:close/>
              </a:path>
            </a:pathLst>
          </a:custGeom>
          <a:solidFill>
            <a:srgbClr val="4F81BD"/>
          </a:solidFill>
        </p:spPr>
        <p:txBody>
          <a:bodyPr wrap="square" lIns="0" tIns="0" rIns="0" bIns="0" rtlCol="0">
            <a:noAutofit/>
          </a:bodyPr>
          <a:lstStyle/>
          <a:p>
            <a:endParaRPr/>
          </a:p>
        </p:txBody>
      </p:sp>
      <p:pic>
        <p:nvPicPr>
          <p:cNvPr id="68"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69" name="Image"/>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38784" y="321564"/>
            <a:ext cx="7263383" cy="1258824"/>
          </a:xfrm>
          <a:prstGeom prst="rect">
            <a:avLst/>
          </a:prstGeom>
        </p:spPr>
      </p:pic>
      <p:pic>
        <p:nvPicPr>
          <p:cNvPr id="70" name="Image"/>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8" name="object 38"/>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F69240"/>
            </a:solidFill>
          </a:ln>
        </p:spPr>
        <p:txBody>
          <a:bodyPr wrap="square" lIns="0" tIns="0" rIns="0" bIns="0" rtlCol="0">
            <a:noAutofit/>
          </a:bodyPr>
          <a:lstStyle/>
          <a:p>
            <a:endParaRPr/>
          </a:p>
        </p:txBody>
      </p:sp>
      <p:sp>
        <p:nvSpPr>
          <p:cNvPr id="4" name="text 1"/>
          <p:cNvSpPr txBox="1"/>
          <p:nvPr/>
        </p:nvSpPr>
        <p:spPr>
          <a:xfrm>
            <a:off x="1317625" y="379854"/>
            <a:ext cx="6638427"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SOCIAL LEARNING THEORY</a:t>
            </a:r>
            <a:endParaRPr sz="4400">
              <a:latin typeface="Andalus"/>
              <a:cs typeface="Andalus"/>
            </a:endParaRPr>
          </a:p>
        </p:txBody>
      </p:sp>
      <p:pic>
        <p:nvPicPr>
          <p:cNvPr id="71" name="Image"/>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990600" y="1600200"/>
            <a:ext cx="7315200" cy="4526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73"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0" y="609600"/>
            <a:ext cx="7391400" cy="586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0"/>
            <a:ext cx="9144000" cy="6857999"/>
          </a:xfrm>
          <a:prstGeom prst="rect">
            <a:avLst/>
          </a:prstGeom>
        </p:spPr>
      </p:pic>
      <p:pic>
        <p:nvPicPr>
          <p:cNvPr id="14"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47800"/>
            <a:ext cx="9144000" cy="45720"/>
          </a:xfrm>
          <a:prstGeom prst="rect">
            <a:avLst/>
          </a:prstGeom>
        </p:spPr>
      </p:pic>
      <p:pic>
        <p:nvPicPr>
          <p:cNvPr id="17"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48156" y="246888"/>
            <a:ext cx="6342887" cy="1237488"/>
          </a:xfrm>
          <a:prstGeom prst="rect">
            <a:avLst/>
          </a:prstGeom>
        </p:spPr>
      </p:pic>
      <p:pic>
        <p:nvPicPr>
          <p:cNvPr id="18"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158240" y="321564"/>
            <a:ext cx="6521196" cy="1258824"/>
          </a:xfrm>
          <a:prstGeom prst="rect">
            <a:avLst/>
          </a:prstGeom>
        </p:spPr>
      </p:pic>
      <p:pic>
        <p:nvPicPr>
          <p:cNvPr id="19" name="Image"/>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295400" y="274319"/>
            <a:ext cx="6248400" cy="1143000"/>
          </a:xfrm>
          <a:prstGeom prst="rect">
            <a:avLst/>
          </a:prstGeom>
        </p:spPr>
      </p:pic>
      <p:sp>
        <p:nvSpPr>
          <p:cNvPr id="6" name="object 6"/>
          <p:cNvSpPr/>
          <p:nvPr/>
        </p:nvSpPr>
        <p:spPr>
          <a:xfrm>
            <a:off x="1290828" y="269748"/>
            <a:ext cx="6257544" cy="1152144"/>
          </a:xfrm>
          <a:custGeom>
            <a:avLst/>
            <a:gdLst/>
            <a:ahLst/>
            <a:cxnLst/>
            <a:rect l="l" t="t" r="r" b="b"/>
            <a:pathLst>
              <a:path w="6257544" h="1152144">
                <a:moveTo>
                  <a:pt x="4572" y="1147572"/>
                </a:moveTo>
                <a:lnTo>
                  <a:pt x="4572" y="4571"/>
                </a:lnTo>
                <a:lnTo>
                  <a:pt x="6252972" y="4571"/>
                </a:lnTo>
                <a:lnTo>
                  <a:pt x="6252972" y="1147572"/>
                </a:lnTo>
                <a:lnTo>
                  <a:pt x="4572" y="1147572"/>
                </a:lnTo>
                <a:close/>
              </a:path>
            </a:pathLst>
          </a:custGeom>
          <a:ln w="9144">
            <a:solidFill>
              <a:srgbClr val="46AAC5"/>
            </a:solidFill>
          </a:ln>
        </p:spPr>
        <p:txBody>
          <a:bodyPr wrap="square" lIns="0" tIns="0" rIns="0" bIns="0" rtlCol="0">
            <a:noAutofit/>
          </a:bodyPr>
          <a:lstStyle/>
          <a:p>
            <a:endParaRPr/>
          </a:p>
        </p:txBody>
      </p:sp>
      <p:sp>
        <p:nvSpPr>
          <p:cNvPr id="4" name="text 1"/>
          <p:cNvSpPr txBox="1"/>
          <p:nvPr/>
        </p:nvSpPr>
        <p:spPr>
          <a:xfrm>
            <a:off x="1537081" y="379854"/>
            <a:ext cx="5898015"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LEARNING- Introduction</a:t>
            </a:r>
            <a:endParaRPr sz="4400">
              <a:latin typeface="Andalus"/>
              <a:cs typeface="Andalus"/>
            </a:endParaRPr>
          </a:p>
        </p:txBody>
      </p:sp>
      <p:sp>
        <p:nvSpPr>
          <p:cNvPr id="7" name="object 7"/>
          <p:cNvSpPr/>
          <p:nvPr/>
        </p:nvSpPr>
        <p:spPr>
          <a:xfrm>
            <a:off x="457962" y="1600962"/>
            <a:ext cx="8229600" cy="4526280"/>
          </a:xfrm>
          <a:custGeom>
            <a:avLst/>
            <a:gdLst/>
            <a:ahLst/>
            <a:cxnLst/>
            <a:rect l="l" t="t" r="r" b="b"/>
            <a:pathLst>
              <a:path w="8229600" h="4526280">
                <a:moveTo>
                  <a:pt x="0" y="4526280"/>
                </a:moveTo>
                <a:lnTo>
                  <a:pt x="0" y="0"/>
                </a:lnTo>
                <a:lnTo>
                  <a:pt x="8229600" y="0"/>
                </a:lnTo>
                <a:lnTo>
                  <a:pt x="8229600" y="4526280"/>
                </a:lnTo>
                <a:lnTo>
                  <a:pt x="0" y="452628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45008" y="1588008"/>
            <a:ext cx="8255508" cy="4552188"/>
          </a:xfrm>
          <a:custGeom>
            <a:avLst/>
            <a:gdLst/>
            <a:ahLst/>
            <a:cxnLst/>
            <a:rect l="l" t="t" r="r" b="b"/>
            <a:pathLst>
              <a:path w="8255508" h="4552188">
                <a:moveTo>
                  <a:pt x="12954" y="4539234"/>
                </a:moveTo>
                <a:lnTo>
                  <a:pt x="12954" y="12954"/>
                </a:lnTo>
                <a:lnTo>
                  <a:pt x="8242554" y="12954"/>
                </a:lnTo>
                <a:lnTo>
                  <a:pt x="8242554" y="4539234"/>
                </a:lnTo>
                <a:lnTo>
                  <a:pt x="12954" y="4539234"/>
                </a:lnTo>
                <a:close/>
              </a:path>
            </a:pathLst>
          </a:custGeom>
          <a:ln w="25908">
            <a:solidFill>
              <a:srgbClr val="F79646"/>
            </a:solidFill>
          </a:ln>
        </p:spPr>
        <p:txBody>
          <a:bodyPr wrap="square" lIns="0" tIns="0" rIns="0" bIns="0" rtlCol="0">
            <a:noAutofit/>
          </a:bodyPr>
          <a:lstStyle/>
          <a:p>
            <a:endParaRPr/>
          </a:p>
        </p:txBody>
      </p:sp>
      <p:sp>
        <p:nvSpPr>
          <p:cNvPr id="9" name="text 1"/>
          <p:cNvSpPr txBox="1"/>
          <p:nvPr/>
        </p:nvSpPr>
        <p:spPr>
          <a:xfrm>
            <a:off x="548640" y="2043453"/>
            <a:ext cx="1286785"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Learning</a:t>
            </a:r>
            <a:endParaRPr sz="2600">
              <a:latin typeface="Andalus"/>
              <a:cs typeface="Andalus"/>
            </a:endParaRPr>
          </a:p>
        </p:txBody>
      </p:sp>
      <p:sp>
        <p:nvSpPr>
          <p:cNvPr id="10" name="text 1"/>
          <p:cNvSpPr txBox="1"/>
          <p:nvPr/>
        </p:nvSpPr>
        <p:spPr>
          <a:xfrm>
            <a:off x="2002790" y="2043453"/>
            <a:ext cx="287335"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is</a:t>
            </a:r>
            <a:endParaRPr sz="2600">
              <a:latin typeface="Andalus"/>
              <a:cs typeface="Andalus"/>
            </a:endParaRPr>
          </a:p>
        </p:txBody>
      </p:sp>
      <p:sp>
        <p:nvSpPr>
          <p:cNvPr id="11" name="text 1"/>
          <p:cNvSpPr txBox="1"/>
          <p:nvPr/>
        </p:nvSpPr>
        <p:spPr>
          <a:xfrm>
            <a:off x="2459990" y="2043453"/>
            <a:ext cx="235794"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a</a:t>
            </a:r>
            <a:endParaRPr sz="2600">
              <a:latin typeface="Andalus"/>
              <a:cs typeface="Andalus"/>
            </a:endParaRPr>
          </a:p>
        </p:txBody>
      </p:sp>
      <p:sp>
        <p:nvSpPr>
          <p:cNvPr id="12" name="text 1"/>
          <p:cNvSpPr txBox="1"/>
          <p:nvPr/>
        </p:nvSpPr>
        <p:spPr>
          <a:xfrm>
            <a:off x="2864231" y="2043453"/>
            <a:ext cx="1082738"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process</a:t>
            </a:r>
            <a:endParaRPr sz="2600">
              <a:latin typeface="Andalus"/>
              <a:cs typeface="Andalus"/>
            </a:endParaRPr>
          </a:p>
        </p:txBody>
      </p:sp>
      <p:sp>
        <p:nvSpPr>
          <p:cNvPr id="20" name="text 1"/>
          <p:cNvSpPr txBox="1"/>
          <p:nvPr/>
        </p:nvSpPr>
        <p:spPr>
          <a:xfrm>
            <a:off x="4113911" y="2043453"/>
            <a:ext cx="406879"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by</a:t>
            </a:r>
            <a:endParaRPr sz="2600">
              <a:latin typeface="Andalus"/>
              <a:cs typeface="Andalus"/>
            </a:endParaRPr>
          </a:p>
        </p:txBody>
      </p:sp>
      <p:sp>
        <p:nvSpPr>
          <p:cNvPr id="21" name="text 1"/>
          <p:cNvSpPr txBox="1"/>
          <p:nvPr/>
        </p:nvSpPr>
        <p:spPr>
          <a:xfrm>
            <a:off x="4687189" y="2043453"/>
            <a:ext cx="931604"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which</a:t>
            </a:r>
            <a:endParaRPr sz="2600">
              <a:latin typeface="Andalus"/>
              <a:cs typeface="Andalus"/>
            </a:endParaRPr>
          </a:p>
        </p:txBody>
      </p:sp>
      <p:sp>
        <p:nvSpPr>
          <p:cNvPr id="22" name="text 1"/>
          <p:cNvSpPr txBox="1"/>
          <p:nvPr/>
        </p:nvSpPr>
        <p:spPr>
          <a:xfrm>
            <a:off x="5785993" y="2043453"/>
            <a:ext cx="656124"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new</a:t>
            </a:r>
            <a:endParaRPr sz="2600">
              <a:latin typeface="Andalus"/>
              <a:cs typeface="Andalus"/>
            </a:endParaRPr>
          </a:p>
        </p:txBody>
      </p:sp>
      <p:sp>
        <p:nvSpPr>
          <p:cNvPr id="23" name="text 1"/>
          <p:cNvSpPr txBox="1"/>
          <p:nvPr/>
        </p:nvSpPr>
        <p:spPr>
          <a:xfrm>
            <a:off x="6607810" y="2043453"/>
            <a:ext cx="1392611"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behaviors</a:t>
            </a:r>
            <a:endParaRPr sz="2600">
              <a:latin typeface="Andalus"/>
              <a:cs typeface="Andalus"/>
            </a:endParaRPr>
          </a:p>
        </p:txBody>
      </p:sp>
      <p:sp>
        <p:nvSpPr>
          <p:cNvPr id="24" name="text 1"/>
          <p:cNvSpPr txBox="1"/>
          <p:nvPr/>
        </p:nvSpPr>
        <p:spPr>
          <a:xfrm>
            <a:off x="8167116" y="2043453"/>
            <a:ext cx="510613"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are</a:t>
            </a:r>
            <a:endParaRPr sz="2600">
              <a:latin typeface="Andalus"/>
              <a:cs typeface="Andalus"/>
            </a:endParaRPr>
          </a:p>
        </p:txBody>
      </p:sp>
      <p:sp>
        <p:nvSpPr>
          <p:cNvPr id="25" name="text 1"/>
          <p:cNvSpPr txBox="1"/>
          <p:nvPr/>
        </p:nvSpPr>
        <p:spPr>
          <a:xfrm>
            <a:off x="891844" y="2439693"/>
            <a:ext cx="7784279" cy="504329"/>
          </a:xfrm>
          <a:prstGeom prst="rect">
            <a:avLst/>
          </a:prstGeom>
        </p:spPr>
        <p:txBody>
          <a:bodyPr vert="horz" wrap="none" lIns="0" tIns="0" rIns="0" bIns="0" rtlCol="0">
            <a:spAutoFit/>
          </a:bodyPr>
          <a:lstStyle/>
          <a:p>
            <a:pPr marL="0">
              <a:lnSpc>
                <a:spcPct val="100000"/>
              </a:lnSpc>
            </a:pPr>
            <a:r>
              <a:rPr sz="2600" spc="10" dirty="0">
                <a:latin typeface="Andalus"/>
                <a:cs typeface="Andalus"/>
              </a:rPr>
              <a:t>acquired. It is generally agreed that learning involves</a:t>
            </a:r>
            <a:endParaRPr sz="2600">
              <a:latin typeface="Andalus"/>
              <a:cs typeface="Andalus"/>
            </a:endParaRPr>
          </a:p>
        </p:txBody>
      </p:sp>
      <p:sp>
        <p:nvSpPr>
          <p:cNvPr id="26" name="text 1"/>
          <p:cNvSpPr txBox="1"/>
          <p:nvPr/>
        </p:nvSpPr>
        <p:spPr>
          <a:xfrm>
            <a:off x="891844" y="2835933"/>
            <a:ext cx="7783820" cy="504329"/>
          </a:xfrm>
          <a:prstGeom prst="rect">
            <a:avLst/>
          </a:prstGeom>
        </p:spPr>
        <p:txBody>
          <a:bodyPr vert="horz" wrap="none" lIns="0" tIns="0" rIns="0" bIns="0" rtlCol="0">
            <a:spAutoFit/>
          </a:bodyPr>
          <a:lstStyle/>
          <a:p>
            <a:pPr marL="0">
              <a:lnSpc>
                <a:spcPct val="100000"/>
              </a:lnSpc>
            </a:pPr>
            <a:r>
              <a:rPr sz="2600" spc="10" dirty="0">
                <a:latin typeface="Andalus"/>
                <a:cs typeface="Andalus"/>
              </a:rPr>
              <a:t>changes  in  behavior,  practicing  new  behaviors  and</a:t>
            </a:r>
            <a:endParaRPr sz="2600">
              <a:latin typeface="Andalus"/>
              <a:cs typeface="Andalus"/>
            </a:endParaRPr>
          </a:p>
        </p:txBody>
      </p:sp>
      <p:sp>
        <p:nvSpPr>
          <p:cNvPr id="27" name="text 1"/>
          <p:cNvSpPr txBox="1"/>
          <p:nvPr/>
        </p:nvSpPr>
        <p:spPr>
          <a:xfrm>
            <a:off x="548640" y="3232427"/>
            <a:ext cx="8127426" cy="979818"/>
          </a:xfrm>
          <a:prstGeom prst="rect">
            <a:avLst/>
          </a:prstGeom>
        </p:spPr>
        <p:txBody>
          <a:bodyPr vert="horz" wrap="none" lIns="0" tIns="0" rIns="0" bIns="0" rtlCol="0">
            <a:spAutoFit/>
          </a:bodyPr>
          <a:lstStyle/>
          <a:p>
            <a:pPr marL="343204">
              <a:lnSpc>
                <a:spcPct val="100000"/>
              </a:lnSpc>
            </a:pPr>
            <a:r>
              <a:rPr sz="2600" spc="10" dirty="0">
                <a:latin typeface="Andalus"/>
                <a:cs typeface="Andalus"/>
              </a:rPr>
              <a:t>establishing permanency in the change.</a:t>
            </a:r>
            <a:endParaRPr sz="2600">
              <a:latin typeface="Andalus"/>
              <a:cs typeface="Andalus"/>
            </a:endParaRPr>
          </a:p>
          <a:p>
            <a:pPr marL="0">
              <a:lnSpc>
                <a:spcPct val="100000"/>
              </a:lnSpc>
            </a:pPr>
            <a:r>
              <a:rPr sz="2600" spc="10" dirty="0">
                <a:latin typeface="Andalus"/>
                <a:cs typeface="Andalus"/>
              </a:rPr>
              <a:t>Learning is any permanent change in behavior of a person</a:t>
            </a:r>
            <a:endParaRPr sz="2600">
              <a:latin typeface="Andalus"/>
              <a:cs typeface="Andalus"/>
            </a:endParaRPr>
          </a:p>
        </p:txBody>
      </p:sp>
      <p:sp>
        <p:nvSpPr>
          <p:cNvPr id="28" name="text 1"/>
          <p:cNvSpPr txBox="1"/>
          <p:nvPr/>
        </p:nvSpPr>
        <p:spPr>
          <a:xfrm>
            <a:off x="548640" y="4104155"/>
            <a:ext cx="8126199" cy="979946"/>
          </a:xfrm>
          <a:prstGeom prst="rect">
            <a:avLst/>
          </a:prstGeom>
        </p:spPr>
        <p:txBody>
          <a:bodyPr vert="horz" wrap="none" lIns="0" tIns="0" rIns="0" bIns="0" rtlCol="0">
            <a:spAutoFit/>
          </a:bodyPr>
          <a:lstStyle/>
          <a:p>
            <a:pPr marL="343204">
              <a:lnSpc>
                <a:spcPct val="100000"/>
              </a:lnSpc>
            </a:pPr>
            <a:r>
              <a:rPr sz="2600" spc="10" dirty="0">
                <a:latin typeface="Andalus"/>
                <a:cs typeface="Andalus"/>
              </a:rPr>
              <a:t>that occurs as result of experience.</a:t>
            </a:r>
            <a:endParaRPr sz="2600">
              <a:latin typeface="Andalus"/>
              <a:cs typeface="Andalus"/>
            </a:endParaRPr>
          </a:p>
          <a:p>
            <a:pPr marL="0">
              <a:lnSpc>
                <a:spcPct val="100000"/>
              </a:lnSpc>
            </a:pPr>
            <a:r>
              <a:rPr sz="2600" spc="10" dirty="0">
                <a:latin typeface="Andalus"/>
                <a:cs typeface="Andalus"/>
              </a:rPr>
              <a:t>Learning has taken place if an individual behaves, reacts,</a:t>
            </a:r>
            <a:endParaRPr sz="2600">
              <a:latin typeface="Andalus"/>
              <a:cs typeface="Andalus"/>
            </a:endParaRPr>
          </a:p>
        </p:txBody>
      </p:sp>
      <p:sp>
        <p:nvSpPr>
          <p:cNvPr id="29" name="text 1"/>
          <p:cNvSpPr txBox="1"/>
          <p:nvPr/>
        </p:nvSpPr>
        <p:spPr>
          <a:xfrm>
            <a:off x="891844" y="4976264"/>
            <a:ext cx="3458417" cy="504329"/>
          </a:xfrm>
          <a:prstGeom prst="rect">
            <a:avLst/>
          </a:prstGeom>
        </p:spPr>
        <p:txBody>
          <a:bodyPr vert="horz" wrap="none" lIns="0" tIns="0" rIns="0" bIns="0" rtlCol="0">
            <a:spAutoFit/>
          </a:bodyPr>
          <a:lstStyle/>
          <a:p>
            <a:pPr marL="0">
              <a:lnSpc>
                <a:spcPct val="100000"/>
              </a:lnSpc>
            </a:pPr>
            <a:r>
              <a:rPr sz="2600" spc="10" dirty="0">
                <a:latin typeface="Andalus"/>
                <a:cs typeface="Andalus"/>
              </a:rPr>
              <a:t>respondents as a result</a:t>
            </a:r>
            <a:endParaRPr sz="2600">
              <a:latin typeface="Andalus"/>
              <a:cs typeface="Andalus"/>
            </a:endParaRPr>
          </a:p>
        </p:txBody>
      </p:sp>
      <p:sp>
        <p:nvSpPr>
          <p:cNvPr id="30" name="text 1"/>
          <p:cNvSpPr txBox="1"/>
          <p:nvPr/>
        </p:nvSpPr>
        <p:spPr>
          <a:xfrm>
            <a:off x="4635373" y="4976264"/>
            <a:ext cx="4041956" cy="504329"/>
          </a:xfrm>
          <a:prstGeom prst="rect">
            <a:avLst/>
          </a:prstGeom>
        </p:spPr>
        <p:txBody>
          <a:bodyPr vert="horz" wrap="none" lIns="0" tIns="0" rIns="0" bIns="0" rtlCol="0">
            <a:spAutoFit/>
          </a:bodyPr>
          <a:lstStyle/>
          <a:p>
            <a:pPr marL="0">
              <a:lnSpc>
                <a:spcPct val="100000"/>
              </a:lnSpc>
            </a:pPr>
            <a:r>
              <a:rPr sz="2600" spc="10" dirty="0">
                <a:latin typeface="Andalus"/>
                <a:cs typeface="Andalus"/>
              </a:rPr>
              <a:t>of experience in a manner</a:t>
            </a:r>
            <a:endParaRPr sz="2600">
              <a:latin typeface="Andalus"/>
              <a:cs typeface="Andalus"/>
            </a:endParaRPr>
          </a:p>
        </p:txBody>
      </p:sp>
      <p:sp>
        <p:nvSpPr>
          <p:cNvPr id="31" name="text 1"/>
          <p:cNvSpPr txBox="1"/>
          <p:nvPr/>
        </p:nvSpPr>
        <p:spPr>
          <a:xfrm>
            <a:off x="891844" y="5372453"/>
            <a:ext cx="6077151" cy="504330"/>
          </a:xfrm>
          <a:prstGeom prst="rect">
            <a:avLst/>
          </a:prstGeom>
        </p:spPr>
        <p:txBody>
          <a:bodyPr vert="horz" wrap="none" lIns="0" tIns="0" rIns="0" bIns="0" rtlCol="0">
            <a:spAutoFit/>
          </a:bodyPr>
          <a:lstStyle/>
          <a:p>
            <a:pPr marL="0">
              <a:lnSpc>
                <a:spcPct val="100000"/>
              </a:lnSpc>
            </a:pPr>
            <a:r>
              <a:rPr sz="2600" spc="10" dirty="0">
                <a:latin typeface="Andalus"/>
                <a:cs typeface="Andalus"/>
              </a:rPr>
              <a:t>different from the way he formerly behaved.</a:t>
            </a:r>
            <a:endParaRPr sz="2600">
              <a:latin typeface="Andalus"/>
              <a:cs typeface="Andalu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5201424"/>
          </a:xfrm>
          <a:prstGeom prst="rect">
            <a:avLst/>
          </a:prstGeom>
        </p:spPr>
        <p:txBody>
          <a:bodyPr wrap="square">
            <a:spAutoFit/>
          </a:bodyPr>
          <a:lstStyle/>
          <a:p>
            <a:r>
              <a:rPr lang="en-US" sz="4400" b="1" dirty="0"/>
              <a:t>What Is Behavior Modification</a:t>
            </a:r>
            <a:r>
              <a:rPr lang="en-US" sz="4400" b="1" dirty="0" smtClean="0"/>
              <a:t>?</a:t>
            </a:r>
          </a:p>
          <a:p>
            <a:endParaRPr lang="en-US" sz="4400" b="1" dirty="0"/>
          </a:p>
          <a:p>
            <a:r>
              <a:rPr lang="en-US" sz="2800" dirty="0"/>
              <a:t>Do you remember being punished as a child? Why do you think your parents did that? Despite what we thought back then, it wasn't because they hated us and enjoyed watching us suffer through a week without television. They merely disapproved of our actions and were hoping to prevent us from repeating them in the future. This is an excellent example of behavior modification</a:t>
            </a:r>
            <a:r>
              <a:rPr lang="en-US" sz="2800" dirty="0" smtClean="0"/>
              <a:t>.</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315200" cy="4462760"/>
          </a:xfrm>
          <a:prstGeom prst="rect">
            <a:avLst/>
          </a:prstGeom>
        </p:spPr>
        <p:txBody>
          <a:bodyPr wrap="square">
            <a:spAutoFit/>
          </a:bodyPr>
          <a:lstStyle/>
          <a:p>
            <a:r>
              <a:rPr lang="en-US" sz="4400" b="1" dirty="0" smtClean="0"/>
              <a:t>Behavior modification</a:t>
            </a:r>
            <a:r>
              <a:rPr lang="en-US" sz="4400" dirty="0" smtClean="0"/>
              <a:t> </a:t>
            </a:r>
          </a:p>
          <a:p>
            <a:r>
              <a:rPr lang="en-US" sz="2400" dirty="0" smtClean="0"/>
              <a:t>refers to the techniques used to try and decrease or increase a particular type of behavior or reaction. This might sound very technical, but it's used very frequently by all of us. Parents use this to teach their children right from wrong. Therapists use it to promote healthy behaviors in their patients. Animal trainers use it to develop obedience between a pet and its owner. We even use it in our relationships with friends and significant others. Our responses to them teach them what we like and what we don't.</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5601533"/>
          </a:xfrm>
          <a:prstGeom prst="rect">
            <a:avLst/>
          </a:prstGeom>
        </p:spPr>
        <p:txBody>
          <a:bodyPr wrap="square">
            <a:spAutoFit/>
          </a:bodyPr>
          <a:lstStyle/>
          <a:p>
            <a:r>
              <a:rPr lang="en-US" sz="4400" b="1" dirty="0"/>
              <a:t>Origin of the </a:t>
            </a:r>
            <a:r>
              <a:rPr lang="en-US" sz="4400" b="1" dirty="0" smtClean="0"/>
              <a:t>Theory</a:t>
            </a:r>
          </a:p>
          <a:p>
            <a:endParaRPr lang="en-US" sz="4400" b="1" dirty="0"/>
          </a:p>
          <a:p>
            <a:r>
              <a:rPr lang="en-US" dirty="0"/>
              <a:t>Behavior modification relies on the concept of conditioning. </a:t>
            </a:r>
            <a:r>
              <a:rPr lang="en-US" b="1" dirty="0"/>
              <a:t>Conditioning</a:t>
            </a:r>
            <a:r>
              <a:rPr lang="en-US" dirty="0"/>
              <a:t> is a form of learning. There are two major types of conditioning; classical conditioning and operant conditioning</a:t>
            </a:r>
            <a:r>
              <a:rPr lang="en-US" dirty="0" smtClean="0"/>
              <a:t>.</a:t>
            </a:r>
          </a:p>
          <a:p>
            <a:endParaRPr lang="en-US" dirty="0"/>
          </a:p>
          <a:p>
            <a:r>
              <a:rPr lang="en-US" b="1" dirty="0"/>
              <a:t>Classical conditioning</a:t>
            </a:r>
            <a:r>
              <a:rPr lang="en-US" dirty="0"/>
              <a:t> relies on a particular stimulus or signal. An example of this would be if a family member came to the kitchen every time you baked cookies because of the delicious smell. The second type is known as </a:t>
            </a:r>
            <a:r>
              <a:rPr lang="en-US" b="1" dirty="0"/>
              <a:t>operant conditioning</a:t>
            </a:r>
            <a:r>
              <a:rPr lang="en-US" dirty="0"/>
              <a:t>, which involves using a system of rewards and/or punishments. Dog trainers use this technique all the time when they reward a dog with a special treat after they obey a command</a:t>
            </a:r>
            <a:r>
              <a:rPr lang="en-US" dirty="0" smtClean="0"/>
              <a:t>.</a:t>
            </a:r>
          </a:p>
          <a:p>
            <a:endParaRPr lang="en-US" dirty="0"/>
          </a:p>
          <a:p>
            <a:r>
              <a:rPr lang="en-US" dirty="0"/>
              <a:t>Behavior modification was developed from these theories because they supported the idea that just as behaviors can be learned, they also can be unlearned. As a result, many different techniques were developed to either assist in eliciting a behavior or stopping it. This is how behavior modification was formed.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610600" cy="5201424"/>
          </a:xfrm>
          <a:prstGeom prst="rect">
            <a:avLst/>
          </a:prstGeom>
        </p:spPr>
        <p:txBody>
          <a:bodyPr wrap="square">
            <a:spAutoFit/>
          </a:bodyPr>
          <a:lstStyle/>
          <a:p>
            <a:r>
              <a:rPr lang="en-US" sz="4400" b="1" dirty="0"/>
              <a:t>Techniques</a:t>
            </a:r>
          </a:p>
          <a:p>
            <a:r>
              <a:rPr lang="en-US" sz="2400" dirty="0"/>
              <a:t>The purpose behind behavior modification is not to understand why or how a particular behavior started. Instead, it only focuses on changing the behavior, and there are various different methods used to accomplish it. This includes</a:t>
            </a:r>
            <a:r>
              <a:rPr lang="en-US" sz="2400" dirty="0" smtClean="0"/>
              <a:t>:</a:t>
            </a:r>
          </a:p>
          <a:p>
            <a:endParaRPr lang="en-US" sz="2400" dirty="0"/>
          </a:p>
          <a:p>
            <a:pPr>
              <a:buFont typeface="Wingdings" pitchFamily="2" charset="2"/>
              <a:buChar char="§"/>
            </a:pPr>
            <a:r>
              <a:rPr lang="en-US" sz="2400" dirty="0"/>
              <a:t>Positive </a:t>
            </a:r>
            <a:r>
              <a:rPr lang="en-US" sz="2400" dirty="0" smtClean="0"/>
              <a:t>reinforcement</a:t>
            </a:r>
          </a:p>
          <a:p>
            <a:pPr>
              <a:buFont typeface="Wingdings" pitchFamily="2" charset="2"/>
              <a:buChar char="§"/>
            </a:pPr>
            <a:r>
              <a:rPr lang="en-US" sz="2400" dirty="0" smtClean="0"/>
              <a:t>Negative reinforcement</a:t>
            </a:r>
          </a:p>
          <a:p>
            <a:pPr>
              <a:buFont typeface="Wingdings" pitchFamily="2" charset="2"/>
              <a:buChar char="§"/>
            </a:pPr>
            <a:r>
              <a:rPr lang="en-US" sz="2400" dirty="0" smtClean="0"/>
              <a:t>Punishment</a:t>
            </a:r>
          </a:p>
          <a:p>
            <a:pPr>
              <a:buFont typeface="Wingdings" pitchFamily="2" charset="2"/>
              <a:buChar char="§"/>
            </a:pPr>
            <a:r>
              <a:rPr lang="en-US" sz="2400" dirty="0" smtClean="0"/>
              <a:t>Flooding</a:t>
            </a:r>
          </a:p>
          <a:p>
            <a:pPr>
              <a:buFont typeface="Wingdings" pitchFamily="2" charset="2"/>
              <a:buChar char="§"/>
            </a:pPr>
            <a:r>
              <a:rPr lang="en-US" sz="2400" dirty="0" smtClean="0"/>
              <a:t>Systematic desensitization</a:t>
            </a:r>
          </a:p>
          <a:p>
            <a:pPr>
              <a:buFont typeface="Wingdings" pitchFamily="2" charset="2"/>
              <a:buChar char="§"/>
            </a:pPr>
            <a:r>
              <a:rPr lang="en-US" sz="2400" dirty="0" smtClean="0"/>
              <a:t>Aversion therapy</a:t>
            </a:r>
          </a:p>
          <a:p>
            <a:pPr>
              <a:buFont typeface="Wingdings" pitchFamily="2" charset="2"/>
              <a:buChar char="§"/>
            </a:pPr>
            <a:r>
              <a:rPr lang="en-US" sz="2400" dirty="0" smtClean="0"/>
              <a:t>Extinction</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7848600" cy="3108543"/>
          </a:xfrm>
          <a:prstGeom prst="rect">
            <a:avLst/>
          </a:prstGeom>
        </p:spPr>
        <p:txBody>
          <a:bodyPr wrap="square">
            <a:spAutoFit/>
          </a:bodyPr>
          <a:lstStyle/>
          <a:p>
            <a:r>
              <a:rPr lang="en-US" sz="2800" b="1" dirty="0" smtClean="0"/>
              <a:t>Positive reinforcement</a:t>
            </a:r>
            <a:r>
              <a:rPr lang="en-US" sz="2800" dirty="0"/>
              <a:t> is pairing a positive stimulus to a behavior. A good example of this is when teachers reward their students for getting a good grade with stickers. Positive reinforcement is also often used in training dogs. Pairing a click with a good behavior, then rewarding with a treat, is positive reinforcement.</a:t>
            </a:r>
          </a:p>
        </p:txBody>
      </p:sp>
      <p:sp>
        <p:nvSpPr>
          <p:cNvPr id="3" name="Rectangle 2"/>
          <p:cNvSpPr/>
          <p:nvPr/>
        </p:nvSpPr>
        <p:spPr>
          <a:xfrm>
            <a:off x="1524000" y="381000"/>
            <a:ext cx="5483552" cy="769441"/>
          </a:xfrm>
          <a:prstGeom prst="rect">
            <a:avLst/>
          </a:prstGeom>
        </p:spPr>
        <p:txBody>
          <a:bodyPr wrap="none">
            <a:spAutoFit/>
          </a:bodyPr>
          <a:lstStyle/>
          <a:p>
            <a:r>
              <a:rPr lang="en-US" sz="4400" b="1" dirty="0" smtClean="0"/>
              <a:t>Positive reinforcement</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7467600" cy="2677656"/>
          </a:xfrm>
          <a:prstGeom prst="rect">
            <a:avLst/>
          </a:prstGeom>
        </p:spPr>
        <p:txBody>
          <a:bodyPr wrap="square">
            <a:spAutoFit/>
          </a:bodyPr>
          <a:lstStyle/>
          <a:p>
            <a:r>
              <a:rPr lang="en-US" sz="2800" b="1" dirty="0"/>
              <a:t>Negative reinforcement</a:t>
            </a:r>
            <a:r>
              <a:rPr lang="en-US" sz="2800" dirty="0"/>
              <a:t> is the opposite and is the pairing of a behavior to the removal of a negative stimulus. A child that throws a tantrum because he or she doesn't want to eat vegetables and has his or her vegetables taken away would be a good example.</a:t>
            </a:r>
          </a:p>
        </p:txBody>
      </p:sp>
      <p:sp>
        <p:nvSpPr>
          <p:cNvPr id="3" name="Rectangle 2"/>
          <p:cNvSpPr/>
          <p:nvPr/>
        </p:nvSpPr>
        <p:spPr>
          <a:xfrm>
            <a:off x="1676400" y="457200"/>
            <a:ext cx="5843266" cy="769441"/>
          </a:xfrm>
          <a:prstGeom prst="rect">
            <a:avLst/>
          </a:prstGeom>
        </p:spPr>
        <p:txBody>
          <a:bodyPr wrap="none">
            <a:spAutoFit/>
          </a:bodyPr>
          <a:lstStyle/>
          <a:p>
            <a:r>
              <a:rPr lang="en-US" sz="4400" b="1" dirty="0" smtClean="0"/>
              <a:t>Negative reinforcement</a:t>
            </a:r>
            <a:r>
              <a:rPr lang="en-US" sz="4400" dirty="0" smtClean="0"/>
              <a:t> </a:t>
            </a:r>
            <a:endParaRPr lang="en-US"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01000" cy="1815882"/>
          </a:xfrm>
          <a:prstGeom prst="rect">
            <a:avLst/>
          </a:prstGeom>
        </p:spPr>
        <p:txBody>
          <a:bodyPr wrap="square">
            <a:spAutoFit/>
          </a:bodyPr>
          <a:lstStyle/>
          <a:p>
            <a:r>
              <a:rPr lang="en-US" sz="2800" b="1" dirty="0"/>
              <a:t>Punishment</a:t>
            </a:r>
            <a:r>
              <a:rPr lang="en-US" sz="2800" dirty="0"/>
              <a:t> is designed to weaken behaviors by pairing an unpleasant stimulus to a behavior. Receiving a detention for bad behavior is a good example of a punishment.</a:t>
            </a:r>
          </a:p>
        </p:txBody>
      </p:sp>
      <p:sp>
        <p:nvSpPr>
          <p:cNvPr id="3" name="Rectangle 2"/>
          <p:cNvSpPr/>
          <p:nvPr/>
        </p:nvSpPr>
        <p:spPr>
          <a:xfrm>
            <a:off x="2819400" y="609600"/>
            <a:ext cx="3119315" cy="769441"/>
          </a:xfrm>
          <a:prstGeom prst="rect">
            <a:avLst/>
          </a:prstGeom>
        </p:spPr>
        <p:txBody>
          <a:bodyPr wrap="none">
            <a:spAutoFit/>
          </a:bodyPr>
          <a:lstStyle/>
          <a:p>
            <a:r>
              <a:rPr lang="en-US" sz="4400" b="1" dirty="0" smtClean="0"/>
              <a:t>Punishment</a:t>
            </a:r>
            <a:r>
              <a:rPr lang="en-US" sz="4400" dirty="0" smtClean="0"/>
              <a:t> </a:t>
            </a:r>
            <a:endParaRPr lang="en-US" sz="4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7467600" cy="2246769"/>
          </a:xfrm>
          <a:prstGeom prst="rect">
            <a:avLst/>
          </a:prstGeom>
        </p:spPr>
        <p:txBody>
          <a:bodyPr wrap="square">
            <a:spAutoFit/>
          </a:bodyPr>
          <a:lstStyle/>
          <a:p>
            <a:r>
              <a:rPr lang="en-US" sz="2800" b="1" dirty="0"/>
              <a:t>Flooding</a:t>
            </a:r>
            <a:r>
              <a:rPr lang="en-US" sz="2800" dirty="0"/>
              <a:t> involves exposing people to fear-invoking objects or situations intensely and rapidly. Forcing someone with a fear of snakes to hold one for 10 minutes would be an example of flooding.</a:t>
            </a:r>
          </a:p>
        </p:txBody>
      </p:sp>
      <p:sp>
        <p:nvSpPr>
          <p:cNvPr id="3" name="Rectangle 2"/>
          <p:cNvSpPr/>
          <p:nvPr/>
        </p:nvSpPr>
        <p:spPr>
          <a:xfrm>
            <a:off x="3429000" y="533400"/>
            <a:ext cx="2199641" cy="769441"/>
          </a:xfrm>
          <a:prstGeom prst="rect">
            <a:avLst/>
          </a:prstGeom>
        </p:spPr>
        <p:txBody>
          <a:bodyPr wrap="none">
            <a:spAutoFit/>
          </a:bodyPr>
          <a:lstStyle/>
          <a:p>
            <a:r>
              <a:rPr lang="en-US" sz="4400" b="1" dirty="0" smtClean="0"/>
              <a:t>Flooding</a:t>
            </a:r>
            <a:endParaRPr lang="en-US" sz="4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28600"/>
            <a:ext cx="6350585" cy="769441"/>
          </a:xfrm>
          <a:prstGeom prst="rect">
            <a:avLst/>
          </a:prstGeom>
        </p:spPr>
        <p:txBody>
          <a:bodyPr wrap="none">
            <a:spAutoFit/>
          </a:bodyPr>
          <a:lstStyle/>
          <a:p>
            <a:r>
              <a:rPr lang="en-US" sz="4400" b="1" dirty="0" smtClean="0"/>
              <a:t>Systematic desensitization</a:t>
            </a:r>
          </a:p>
        </p:txBody>
      </p:sp>
      <p:sp>
        <p:nvSpPr>
          <p:cNvPr id="4" name="Rectangle 3"/>
          <p:cNvSpPr/>
          <p:nvPr/>
        </p:nvSpPr>
        <p:spPr>
          <a:xfrm>
            <a:off x="990600" y="1371600"/>
            <a:ext cx="7391400" cy="3108543"/>
          </a:xfrm>
          <a:prstGeom prst="rect">
            <a:avLst/>
          </a:prstGeom>
        </p:spPr>
        <p:txBody>
          <a:bodyPr wrap="square">
            <a:spAutoFit/>
          </a:bodyPr>
          <a:lstStyle/>
          <a:p>
            <a:r>
              <a:rPr lang="en-US" sz="2800" dirty="0" smtClean="0"/>
              <a:t>Systematic desensitization is also used to treat phobias and involves teaching a client to remain calm while focusing on these fears. For example someone with an intense fear of bridges might start by looking at a photo of a bridge, then thinking about standing on bridge, and eventually walking over a real bridge.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165307" cy="769441"/>
          </a:xfrm>
          <a:prstGeom prst="rect">
            <a:avLst/>
          </a:prstGeom>
        </p:spPr>
        <p:txBody>
          <a:bodyPr wrap="none">
            <a:spAutoFit/>
          </a:bodyPr>
          <a:lstStyle/>
          <a:p>
            <a:r>
              <a:rPr lang="en-US" sz="4400" b="1" dirty="0" smtClean="0"/>
              <a:t>Aversion therapy</a:t>
            </a:r>
            <a:endParaRPr lang="en-US" sz="4400" dirty="0"/>
          </a:p>
        </p:txBody>
      </p:sp>
      <p:sp>
        <p:nvSpPr>
          <p:cNvPr id="3" name="Rectangle 2"/>
          <p:cNvSpPr/>
          <p:nvPr/>
        </p:nvSpPr>
        <p:spPr>
          <a:xfrm>
            <a:off x="762000" y="1600200"/>
            <a:ext cx="7924800" cy="3385542"/>
          </a:xfrm>
          <a:prstGeom prst="rect">
            <a:avLst/>
          </a:prstGeom>
        </p:spPr>
        <p:txBody>
          <a:bodyPr wrap="square">
            <a:spAutoFit/>
          </a:bodyPr>
          <a:lstStyle/>
          <a:p>
            <a:r>
              <a:rPr lang="en-US" sz="2800" b="1" dirty="0" smtClean="0"/>
              <a:t>Aversion therapy </a:t>
            </a:r>
            <a:r>
              <a:rPr lang="en-US" sz="2800" dirty="0" smtClean="0"/>
              <a:t>is the pairing of an unpleasant stimulus to an unwanted behavior in order to eliminate that behavior. Some people bite their finger nails, and in order to stop this behavior, there’s a clear substance you can paint on your finger nails that makes them taste awful. Painting your nails with it helps stop the behavior of biting nails.</a:t>
            </a:r>
          </a:p>
          <a:p>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21"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22"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50720" y="321564"/>
            <a:ext cx="5239512" cy="1258824"/>
          </a:xfrm>
          <a:prstGeom prst="rect">
            <a:avLst/>
          </a:prstGeom>
        </p:spPr>
      </p:pic>
      <p:pic>
        <p:nvPicPr>
          <p:cNvPr id="23"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9" name="object 9"/>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F69240"/>
            </a:solidFill>
          </a:ln>
        </p:spPr>
        <p:txBody>
          <a:bodyPr wrap="square" lIns="0" tIns="0" rIns="0" bIns="0" rtlCol="0">
            <a:noAutofit/>
          </a:bodyPr>
          <a:lstStyle/>
          <a:p>
            <a:endParaRPr/>
          </a:p>
        </p:txBody>
      </p:sp>
      <p:sp>
        <p:nvSpPr>
          <p:cNvPr id="2" name="text 1"/>
          <p:cNvSpPr txBox="1"/>
          <p:nvPr/>
        </p:nvSpPr>
        <p:spPr>
          <a:xfrm>
            <a:off x="2329942" y="379854"/>
            <a:ext cx="4614851"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Nature Of Learning</a:t>
            </a:r>
            <a:endParaRPr sz="4400">
              <a:latin typeface="Andalus"/>
              <a:cs typeface="Andalus"/>
            </a:endParaRPr>
          </a:p>
        </p:txBody>
      </p:sp>
      <p:sp>
        <p:nvSpPr>
          <p:cNvPr id="10" name="object 10"/>
          <p:cNvSpPr/>
          <p:nvPr/>
        </p:nvSpPr>
        <p:spPr>
          <a:xfrm>
            <a:off x="305562" y="1884426"/>
            <a:ext cx="8458200" cy="4212336"/>
          </a:xfrm>
          <a:custGeom>
            <a:avLst/>
            <a:gdLst/>
            <a:ahLst/>
            <a:cxnLst/>
            <a:rect l="l" t="t" r="r" b="b"/>
            <a:pathLst>
              <a:path w="8458200" h="4212336">
                <a:moveTo>
                  <a:pt x="0" y="4212336"/>
                </a:moveTo>
                <a:lnTo>
                  <a:pt x="0" y="0"/>
                </a:lnTo>
                <a:lnTo>
                  <a:pt x="8458200" y="0"/>
                </a:lnTo>
                <a:lnTo>
                  <a:pt x="8458200" y="4212336"/>
                </a:lnTo>
                <a:lnTo>
                  <a:pt x="0" y="4212336"/>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292608" y="1871472"/>
            <a:ext cx="8484108" cy="4238244"/>
          </a:xfrm>
          <a:custGeom>
            <a:avLst/>
            <a:gdLst/>
            <a:ahLst/>
            <a:cxnLst/>
            <a:rect l="l" t="t" r="r" b="b"/>
            <a:pathLst>
              <a:path w="8484108" h="4238244">
                <a:moveTo>
                  <a:pt x="12954" y="4225290"/>
                </a:moveTo>
                <a:lnTo>
                  <a:pt x="12954" y="12954"/>
                </a:lnTo>
                <a:lnTo>
                  <a:pt x="8471154" y="12954"/>
                </a:lnTo>
                <a:lnTo>
                  <a:pt x="8471154" y="4225290"/>
                </a:lnTo>
                <a:lnTo>
                  <a:pt x="12954" y="4225290"/>
                </a:lnTo>
                <a:close/>
              </a:path>
            </a:pathLst>
          </a:custGeom>
          <a:ln w="25908">
            <a:solidFill>
              <a:srgbClr val="9BBB59"/>
            </a:solidFill>
          </a:ln>
        </p:spPr>
        <p:txBody>
          <a:bodyPr wrap="square" lIns="0" tIns="0" rIns="0" bIns="0" rtlCol="0">
            <a:noAutofit/>
          </a:bodyPr>
          <a:lstStyle/>
          <a:p>
            <a:endParaRPr/>
          </a:p>
        </p:txBody>
      </p:sp>
      <p:sp>
        <p:nvSpPr>
          <p:cNvPr id="3" name="text 1"/>
          <p:cNvSpPr txBox="1"/>
          <p:nvPr/>
        </p:nvSpPr>
        <p:spPr>
          <a:xfrm>
            <a:off x="396240" y="1978425"/>
            <a:ext cx="8331556" cy="4053184"/>
          </a:xfrm>
          <a:prstGeom prst="rect">
            <a:avLst/>
          </a:prstGeom>
        </p:spPr>
        <p:txBody>
          <a:bodyPr vert="horz" wrap="none" lIns="0" tIns="0" rIns="0" bIns="0" rtlCol="0">
            <a:spAutoFit/>
          </a:bodyPr>
          <a:lstStyle/>
          <a:p>
            <a:pPr marL="0">
              <a:lnSpc>
                <a:spcPct val="100000"/>
              </a:lnSpc>
            </a:pPr>
            <a:r>
              <a:rPr sz="1800" spc="10" dirty="0">
                <a:latin typeface="Wingdings"/>
                <a:cs typeface="Wingdings"/>
              </a:rPr>
              <a:t></a:t>
            </a:r>
            <a:r>
              <a:rPr sz="1800" spc="10" dirty="0">
                <a:latin typeface="Andalus"/>
                <a:cs typeface="Andalus"/>
              </a:rPr>
              <a:t>Learning involves a change in behavior, though this change is not necessarily an</a:t>
            </a:r>
            <a:endParaRPr sz="1800">
              <a:latin typeface="Andalus"/>
              <a:cs typeface="Andalus"/>
            </a:endParaRPr>
          </a:p>
          <a:p>
            <a:pPr marL="342900">
              <a:lnSpc>
                <a:spcPct val="100000"/>
              </a:lnSpc>
            </a:pPr>
            <a:r>
              <a:rPr sz="1800" spc="10" dirty="0">
                <a:latin typeface="Andalus"/>
                <a:cs typeface="Andalus"/>
              </a:rPr>
              <a:t>improvement over previous behavior. It has the connotation of improved, but bad</a:t>
            </a:r>
            <a:endParaRPr sz="1800">
              <a:latin typeface="Andalus"/>
              <a:cs typeface="Andalus"/>
            </a:endParaRPr>
          </a:p>
          <a:p>
            <a:pPr marL="342900">
              <a:lnSpc>
                <a:spcPct val="100000"/>
              </a:lnSpc>
            </a:pPr>
            <a:r>
              <a:rPr sz="1800" spc="10" dirty="0">
                <a:latin typeface="Andalus"/>
                <a:cs typeface="Andalus"/>
              </a:rPr>
              <a:t>habits, prejudices , stereotypes and work restrictions are also learned.</a:t>
            </a:r>
            <a:endParaRPr sz="1800">
              <a:latin typeface="Andalus"/>
              <a:cs typeface="Andalus"/>
            </a:endParaRPr>
          </a:p>
          <a:p>
            <a:pPr marL="0">
              <a:lnSpc>
                <a:spcPct val="100000"/>
              </a:lnSpc>
            </a:pPr>
            <a:r>
              <a:rPr sz="1740" spc="10" dirty="0">
                <a:latin typeface="Wingdings"/>
                <a:cs typeface="Wingdings"/>
              </a:rPr>
              <a:t></a:t>
            </a:r>
            <a:r>
              <a:rPr sz="1740" spc="10" dirty="0">
                <a:latin typeface="Andalus"/>
                <a:cs typeface="Andalus"/>
              </a:rPr>
              <a:t>The behavioral change must be relatively permanent. Any temporary change due to</a:t>
            </a:r>
            <a:endParaRPr sz="1700">
              <a:latin typeface="Andalus"/>
              <a:cs typeface="Andalus"/>
            </a:endParaRPr>
          </a:p>
          <a:p>
            <a:pPr marL="342900">
              <a:lnSpc>
                <a:spcPct val="100000"/>
              </a:lnSpc>
            </a:pPr>
            <a:r>
              <a:rPr sz="1800" spc="10" dirty="0">
                <a:latin typeface="Andalus"/>
                <a:cs typeface="Andalus"/>
              </a:rPr>
              <a:t>fatigue or nay reason is not a part of learning.</a:t>
            </a:r>
            <a:endParaRPr sz="1800">
              <a:latin typeface="Andalus"/>
              <a:cs typeface="Andalus"/>
            </a:endParaRPr>
          </a:p>
          <a:p>
            <a:pPr marL="0">
              <a:lnSpc>
                <a:spcPct val="100000"/>
              </a:lnSpc>
            </a:pPr>
            <a:r>
              <a:rPr sz="1740" spc="10" dirty="0">
                <a:latin typeface="Wingdings"/>
                <a:cs typeface="Wingdings"/>
              </a:rPr>
              <a:t></a:t>
            </a:r>
            <a:r>
              <a:rPr sz="1740" spc="10" dirty="0">
                <a:latin typeface="Andalus"/>
                <a:cs typeface="Andalus"/>
              </a:rPr>
              <a:t>The behavioral change must be based on some form of practice or experience. Thus,</a:t>
            </a:r>
            <a:endParaRPr sz="1700">
              <a:latin typeface="Andalus"/>
              <a:cs typeface="Andalus"/>
            </a:endParaRPr>
          </a:p>
          <a:p>
            <a:pPr marL="342900">
              <a:lnSpc>
                <a:spcPct val="100000"/>
              </a:lnSpc>
            </a:pPr>
            <a:r>
              <a:rPr sz="1800" spc="10" dirty="0">
                <a:latin typeface="Andalus"/>
                <a:cs typeface="Andalus"/>
              </a:rPr>
              <a:t>any behavioral change because of physical maturation is not learning.</a:t>
            </a:r>
            <a:endParaRPr sz="1800">
              <a:latin typeface="Andalus"/>
              <a:cs typeface="Andalus"/>
            </a:endParaRPr>
          </a:p>
          <a:p>
            <a:pPr marL="0">
              <a:lnSpc>
                <a:spcPct val="100000"/>
              </a:lnSpc>
            </a:pPr>
            <a:r>
              <a:rPr sz="1800" spc="10" dirty="0">
                <a:latin typeface="Wingdings"/>
                <a:cs typeface="Wingdings"/>
              </a:rPr>
              <a:t></a:t>
            </a:r>
            <a:r>
              <a:rPr sz="1800" spc="10" dirty="0">
                <a:latin typeface="Andalus"/>
                <a:cs typeface="Andalus"/>
              </a:rPr>
              <a:t>The practice or experience must be reinforced in order for learning to occur. If</a:t>
            </a:r>
            <a:endParaRPr sz="1800">
              <a:latin typeface="Andalus"/>
              <a:cs typeface="Andalus"/>
            </a:endParaRPr>
          </a:p>
          <a:p>
            <a:pPr marL="342900">
              <a:lnSpc>
                <a:spcPct val="100000"/>
              </a:lnSpc>
            </a:pPr>
            <a:r>
              <a:rPr sz="1800" spc="10" dirty="0">
                <a:latin typeface="Andalus"/>
                <a:cs typeface="Andalus"/>
              </a:rPr>
              <a:t>reinforcement does not accompany the practice or experience , the behavior will</a:t>
            </a:r>
            <a:endParaRPr sz="1800">
              <a:latin typeface="Andalus"/>
              <a:cs typeface="Andalus"/>
            </a:endParaRPr>
          </a:p>
          <a:p>
            <a:pPr marL="342900">
              <a:lnSpc>
                <a:spcPct val="100000"/>
              </a:lnSpc>
            </a:pPr>
            <a:r>
              <a:rPr sz="1800" spc="10" dirty="0">
                <a:latin typeface="Andalus"/>
                <a:cs typeface="Andalus"/>
              </a:rPr>
              <a:t>disappear.</a:t>
            </a:r>
            <a:endParaRPr sz="1800">
              <a:latin typeface="Andalus"/>
              <a:cs typeface="Andalu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8600"/>
            <a:ext cx="2531462" cy="769441"/>
          </a:xfrm>
          <a:prstGeom prst="rect">
            <a:avLst/>
          </a:prstGeom>
        </p:spPr>
        <p:txBody>
          <a:bodyPr wrap="none">
            <a:spAutoFit/>
          </a:bodyPr>
          <a:lstStyle/>
          <a:p>
            <a:r>
              <a:rPr lang="en-US" sz="4400" b="1" dirty="0" smtClean="0"/>
              <a:t>Extinction</a:t>
            </a:r>
            <a:endParaRPr lang="en-US" sz="4400" b="1" dirty="0"/>
          </a:p>
        </p:txBody>
      </p:sp>
      <p:sp>
        <p:nvSpPr>
          <p:cNvPr id="3" name="Rectangle 2"/>
          <p:cNvSpPr/>
          <p:nvPr/>
        </p:nvSpPr>
        <p:spPr>
          <a:xfrm>
            <a:off x="838200" y="1371600"/>
            <a:ext cx="7467600" cy="1815882"/>
          </a:xfrm>
          <a:prstGeom prst="rect">
            <a:avLst/>
          </a:prstGeom>
        </p:spPr>
        <p:txBody>
          <a:bodyPr wrap="square">
            <a:spAutoFit/>
          </a:bodyPr>
          <a:lstStyle/>
          <a:p>
            <a:r>
              <a:rPr lang="en-US" sz="2800" dirty="0" smtClean="0"/>
              <a:t>Extinction is the removal of all reinforcements  that might be associated with a behavior. This is powerful tool and works well, especially with young children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74345"/>
            <a:ext cx="7391400" cy="6278642"/>
          </a:xfrm>
          <a:prstGeom prst="rect">
            <a:avLst/>
          </a:prstGeom>
        </p:spPr>
        <p:txBody>
          <a:bodyPr wrap="square">
            <a:spAutoFit/>
          </a:bodyPr>
          <a:lstStyle/>
          <a:p>
            <a:r>
              <a:rPr lang="en-US" sz="4400" b="1" dirty="0" smtClean="0"/>
              <a:t>Steps in behavioral modification (OB Mod.)</a:t>
            </a:r>
          </a:p>
          <a:p>
            <a:endParaRPr lang="en-US" sz="4400" b="1" dirty="0" smtClean="0"/>
          </a:p>
          <a:p>
            <a:r>
              <a:rPr lang="en-US" b="1" dirty="0" smtClean="0"/>
              <a:t>1. Identify critical behavior</a:t>
            </a:r>
          </a:p>
          <a:p>
            <a:r>
              <a:rPr lang="en-US" dirty="0" smtClean="0"/>
              <a:t>In the very first step of behavioral modification, managers must identify the set of desirable and undesirable behavior in the organization. Behavior modification process follows measurement of behavior if behaviors are seen and they can be measured. Supervisor or job holder identifies critical behavior. A behavior audit is conducted to analyze each job. Direct performance behaviors are included that significantly impact performance outcome.</a:t>
            </a:r>
          </a:p>
          <a:p>
            <a:r>
              <a:rPr lang="en-US" dirty="0" smtClean="0"/>
              <a:t> </a:t>
            </a:r>
          </a:p>
          <a:p>
            <a:r>
              <a:rPr lang="en-US" b="1" dirty="0" smtClean="0"/>
              <a:t>2. Develop baseline data</a:t>
            </a:r>
          </a:p>
          <a:p>
            <a:r>
              <a:rPr lang="en-US" dirty="0" smtClean="0"/>
              <a:t>In this step, detail behavior of employees are measured to estimate consequences of their behavior. This step helps to identify desired and undesired behavior in organization. Such data regarding behavior of employees collected before initiating the change process are called base line data.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8077201" cy="1446550"/>
          </a:xfrm>
          <a:prstGeom prst="rect">
            <a:avLst/>
          </a:prstGeom>
        </p:spPr>
        <p:txBody>
          <a:bodyPr wrap="square">
            <a:spAutoFit/>
          </a:bodyPr>
          <a:lstStyle/>
          <a:p>
            <a:r>
              <a:rPr lang="en-US" sz="4400" b="1" dirty="0" smtClean="0"/>
              <a:t>Steps in behavioral modification (OB Mod.)</a:t>
            </a:r>
          </a:p>
        </p:txBody>
      </p:sp>
      <p:sp>
        <p:nvSpPr>
          <p:cNvPr id="3" name="Rectangle 2"/>
          <p:cNvSpPr/>
          <p:nvPr/>
        </p:nvSpPr>
        <p:spPr>
          <a:xfrm>
            <a:off x="685800" y="1447800"/>
            <a:ext cx="8077200" cy="4524315"/>
          </a:xfrm>
          <a:prstGeom prst="rect">
            <a:avLst/>
          </a:prstGeom>
        </p:spPr>
        <p:txBody>
          <a:bodyPr wrap="square">
            <a:spAutoFit/>
          </a:bodyPr>
          <a:lstStyle/>
          <a:p>
            <a:r>
              <a:rPr lang="en-US" b="1" dirty="0" smtClean="0"/>
              <a:t>3. Analyze behavioral consequence</a:t>
            </a:r>
          </a:p>
          <a:p>
            <a:r>
              <a:rPr lang="en-US" dirty="0" smtClean="0"/>
              <a:t>In this step, behavior shown by employees are analyzed to estimate the future consequences. From this step, managers identify the existing behavioral contingencies, consequences of performance, that is, what happens now to employees who perform at various levels? If an employee works heard, does she/he get a reward or just get tired. Behavior modification recognizes that behavior is influenced by two environmental contingencies: the antecedents that precede behaviors and the consequence that follow behavior. These principles are part of the Antecedents-Behavior-Consequences (A-B-C) model of behavior modification. </a:t>
            </a:r>
          </a:p>
          <a:p>
            <a:r>
              <a:rPr lang="en-US" dirty="0" smtClean="0"/>
              <a:t/>
            </a:r>
            <a:br>
              <a:rPr lang="en-US" dirty="0" smtClean="0"/>
            </a:br>
            <a:r>
              <a:rPr lang="en-US" b="1" dirty="0" smtClean="0"/>
              <a:t>Antecedents:</a:t>
            </a:r>
            <a:r>
              <a:rPr lang="en-US" dirty="0" smtClean="0"/>
              <a:t> Antecedents are input factors for behavior i.e. they cause for behavior of employees. </a:t>
            </a:r>
          </a:p>
          <a:p>
            <a:r>
              <a:rPr lang="en-US" b="1" dirty="0" smtClean="0"/>
              <a:t>Behavior:</a:t>
            </a:r>
            <a:r>
              <a:rPr lang="en-US" dirty="0" smtClean="0"/>
              <a:t> Behavior are activities shown by employees in organization. </a:t>
            </a:r>
          </a:p>
          <a:p>
            <a:r>
              <a:rPr lang="en-US" b="1" dirty="0" smtClean="0"/>
              <a:t>Consequences:</a:t>
            </a:r>
            <a:r>
              <a:rPr lang="en-US" dirty="0" smtClean="0"/>
              <a:t> Consequences is the results or outcomes of antecedent on behavior of employees. OB Mod. focuses on changing undesired behavior of employees into desired behavior as consequences.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8077201" cy="1446550"/>
          </a:xfrm>
          <a:prstGeom prst="rect">
            <a:avLst/>
          </a:prstGeom>
        </p:spPr>
        <p:txBody>
          <a:bodyPr wrap="square">
            <a:spAutoFit/>
          </a:bodyPr>
          <a:lstStyle/>
          <a:p>
            <a:r>
              <a:rPr lang="en-US" sz="4400" b="1" dirty="0" smtClean="0"/>
              <a:t>Steps in behavioral modification (OB Mod.)</a:t>
            </a:r>
          </a:p>
        </p:txBody>
      </p:sp>
      <p:sp>
        <p:nvSpPr>
          <p:cNvPr id="3" name="Rectangle 2"/>
          <p:cNvSpPr/>
          <p:nvPr/>
        </p:nvSpPr>
        <p:spPr>
          <a:xfrm>
            <a:off x="457200" y="2133600"/>
            <a:ext cx="8153400" cy="3416320"/>
          </a:xfrm>
          <a:prstGeom prst="rect">
            <a:avLst/>
          </a:prstGeom>
        </p:spPr>
        <p:txBody>
          <a:bodyPr wrap="square">
            <a:spAutoFit/>
          </a:bodyPr>
          <a:lstStyle/>
          <a:p>
            <a:r>
              <a:rPr lang="en-US" b="1" dirty="0" smtClean="0"/>
              <a:t>4. Use intervention strategy</a:t>
            </a:r>
          </a:p>
          <a:p>
            <a:r>
              <a:rPr lang="en-US" dirty="0" smtClean="0"/>
              <a:t>Intervention refers interference in existing behavior of employees. Intervention strategy is the main activity in behavioral modification as it prepares plans to initiate some changes which strengthen the desired behavior and weaken the undesired behavior. Intervention strategy changes performance-reward linkage to make high level performance more rewarding. </a:t>
            </a:r>
          </a:p>
          <a:p>
            <a:r>
              <a:rPr lang="en-US" b="1" dirty="0" smtClean="0"/>
              <a:t>5. Evaluate performance improvement</a:t>
            </a:r>
          </a:p>
          <a:p>
            <a:r>
              <a:rPr lang="en-US" dirty="0" smtClean="0"/>
              <a:t>This is the feedback stage in which success or failure of behavioral modification program is evaluated. Performance of employees before implementation of modification program and after modification program is compared. Managers need to evaluate whether goals of program are attained or not, if yes, at what extent they are attained. This step prepares feedback for the upcoming programs.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75"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47800" y="1143000"/>
            <a:ext cx="6324600" cy="525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25"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26"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06068" y="321564"/>
            <a:ext cx="6661404" cy="1258824"/>
          </a:xfrm>
          <a:prstGeom prst="rect">
            <a:avLst/>
          </a:prstGeom>
        </p:spPr>
      </p:pic>
      <p:pic>
        <p:nvPicPr>
          <p:cNvPr id="27"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12" name="object 12"/>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7D60A0"/>
            </a:solidFill>
          </a:ln>
        </p:spPr>
        <p:txBody>
          <a:bodyPr wrap="square" lIns="0" tIns="0" rIns="0" bIns="0" rtlCol="0">
            <a:noAutofit/>
          </a:bodyPr>
          <a:lstStyle/>
          <a:p>
            <a:endParaRPr/>
          </a:p>
        </p:txBody>
      </p:sp>
      <p:sp>
        <p:nvSpPr>
          <p:cNvPr id="2" name="text 1"/>
          <p:cNvSpPr txBox="1"/>
          <p:nvPr/>
        </p:nvSpPr>
        <p:spPr>
          <a:xfrm>
            <a:off x="1684909" y="379854"/>
            <a:ext cx="5905173"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Components Of Learning</a:t>
            </a:r>
            <a:endParaRPr sz="4400">
              <a:latin typeface="Andalus"/>
              <a:cs typeface="Andalus"/>
            </a:endParaRPr>
          </a:p>
        </p:txBody>
      </p:sp>
      <p:sp>
        <p:nvSpPr>
          <p:cNvPr id="13" name="object 13"/>
          <p:cNvSpPr/>
          <p:nvPr/>
        </p:nvSpPr>
        <p:spPr>
          <a:xfrm>
            <a:off x="1219962" y="1600962"/>
            <a:ext cx="6553200" cy="4832604"/>
          </a:xfrm>
          <a:custGeom>
            <a:avLst/>
            <a:gdLst/>
            <a:ahLst/>
            <a:cxnLst/>
            <a:rect l="l" t="t" r="r" b="b"/>
            <a:pathLst>
              <a:path w="6553200" h="4832604">
                <a:moveTo>
                  <a:pt x="0" y="4832604"/>
                </a:moveTo>
                <a:lnTo>
                  <a:pt x="0" y="0"/>
                </a:lnTo>
                <a:lnTo>
                  <a:pt x="6553200" y="0"/>
                </a:lnTo>
                <a:lnTo>
                  <a:pt x="6553200" y="4832604"/>
                </a:lnTo>
                <a:lnTo>
                  <a:pt x="0" y="483260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1207008" y="1588008"/>
            <a:ext cx="6579108" cy="4858512"/>
          </a:xfrm>
          <a:custGeom>
            <a:avLst/>
            <a:gdLst/>
            <a:ahLst/>
            <a:cxnLst/>
            <a:rect l="l" t="t" r="r" b="b"/>
            <a:pathLst>
              <a:path w="6579108" h="4858512">
                <a:moveTo>
                  <a:pt x="12954" y="4845558"/>
                </a:moveTo>
                <a:lnTo>
                  <a:pt x="12954" y="12954"/>
                </a:lnTo>
                <a:lnTo>
                  <a:pt x="6566154" y="12954"/>
                </a:lnTo>
                <a:lnTo>
                  <a:pt x="6566154" y="4845558"/>
                </a:lnTo>
                <a:lnTo>
                  <a:pt x="12954" y="4845558"/>
                </a:lnTo>
                <a:close/>
              </a:path>
            </a:pathLst>
          </a:custGeom>
          <a:ln w="25908">
            <a:solidFill>
              <a:srgbClr val="4F81BD"/>
            </a:solidFill>
          </a:ln>
        </p:spPr>
        <p:txBody>
          <a:bodyPr wrap="square" lIns="0" tIns="0" rIns="0" bIns="0" rtlCol="0">
            <a:noAutofit/>
          </a:bodyPr>
          <a:lstStyle/>
          <a:p>
            <a:endParaRPr/>
          </a:p>
        </p:txBody>
      </p:sp>
      <p:sp>
        <p:nvSpPr>
          <p:cNvPr id="3" name="text 1"/>
          <p:cNvSpPr txBox="1"/>
          <p:nvPr/>
        </p:nvSpPr>
        <p:spPr>
          <a:xfrm>
            <a:off x="1310894" y="1591936"/>
            <a:ext cx="4371506" cy="388589"/>
          </a:xfrm>
          <a:prstGeom prst="rect">
            <a:avLst/>
          </a:prstGeom>
        </p:spPr>
        <p:txBody>
          <a:bodyPr vert="horz" wrap="none" lIns="0" tIns="0" rIns="0" bIns="0" rtlCol="0">
            <a:spAutoFit/>
          </a:bodyPr>
          <a:lstStyle/>
          <a:p>
            <a:pPr marL="0">
              <a:lnSpc>
                <a:spcPct val="100000"/>
              </a:lnSpc>
            </a:pPr>
            <a:r>
              <a:rPr sz="1970" spc="10" dirty="0">
                <a:latin typeface="Andalus"/>
                <a:cs typeface="Andalus"/>
              </a:rPr>
              <a:t>There </a:t>
            </a:r>
            <a:r>
              <a:rPr sz="1970" spc="10" dirty="0">
                <a:latin typeface="Times New Roman"/>
                <a:cs typeface="Times New Roman"/>
              </a:rPr>
              <a:t>are various components of learning:</a:t>
            </a:r>
            <a:endParaRPr sz="1900">
              <a:latin typeface="Times New Roman"/>
              <a:cs typeface="Times New Roman"/>
            </a:endParaRPr>
          </a:p>
        </p:txBody>
      </p:sp>
      <p:sp>
        <p:nvSpPr>
          <p:cNvPr id="4" name="text 1"/>
          <p:cNvSpPr txBox="1"/>
          <p:nvPr/>
        </p:nvSpPr>
        <p:spPr>
          <a:xfrm>
            <a:off x="1310894" y="2063925"/>
            <a:ext cx="759784" cy="238728"/>
          </a:xfrm>
          <a:prstGeom prst="rect">
            <a:avLst/>
          </a:prstGeom>
        </p:spPr>
        <p:txBody>
          <a:bodyPr vert="horz" wrap="none" lIns="0" tIns="0" rIns="0" bIns="0" rtlCol="0">
            <a:spAutoFit/>
          </a:bodyPr>
          <a:lstStyle/>
          <a:p>
            <a:pPr marL="0">
              <a:lnSpc>
                <a:spcPct val="100000"/>
              </a:lnSpc>
            </a:pPr>
            <a:r>
              <a:rPr sz="2000" spc="10" dirty="0">
                <a:latin typeface="Arial"/>
                <a:cs typeface="Arial"/>
              </a:rPr>
              <a:t>•</a:t>
            </a:r>
            <a:r>
              <a:rPr sz="2000" b="1" spc="10" dirty="0">
                <a:latin typeface="Times New Roman"/>
                <a:cs typeface="Times New Roman"/>
              </a:rPr>
              <a:t>Drive</a:t>
            </a:r>
            <a:endParaRPr sz="2000">
              <a:latin typeface="Times New Roman"/>
              <a:cs typeface="Times New Roman"/>
            </a:endParaRPr>
          </a:p>
        </p:txBody>
      </p:sp>
      <p:sp>
        <p:nvSpPr>
          <p:cNvPr id="5" name="text 1"/>
          <p:cNvSpPr txBox="1"/>
          <p:nvPr/>
        </p:nvSpPr>
        <p:spPr>
          <a:xfrm>
            <a:off x="1310894" y="2521125"/>
            <a:ext cx="1402671" cy="238728"/>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Cue stimuli</a:t>
            </a:r>
            <a:endParaRPr sz="1900">
              <a:latin typeface="Times New Roman"/>
              <a:cs typeface="Times New Roman"/>
            </a:endParaRPr>
          </a:p>
        </p:txBody>
      </p:sp>
      <p:sp>
        <p:nvSpPr>
          <p:cNvPr id="6" name="text 1"/>
          <p:cNvSpPr txBox="1"/>
          <p:nvPr/>
        </p:nvSpPr>
        <p:spPr>
          <a:xfrm>
            <a:off x="1310894" y="2978325"/>
            <a:ext cx="1760764" cy="238728"/>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Generalization</a:t>
            </a:r>
            <a:endParaRPr sz="1900">
              <a:latin typeface="Times New Roman"/>
              <a:cs typeface="Times New Roman"/>
            </a:endParaRPr>
          </a:p>
        </p:txBody>
      </p:sp>
      <p:sp>
        <p:nvSpPr>
          <p:cNvPr id="7" name="text 1"/>
          <p:cNvSpPr txBox="1"/>
          <p:nvPr/>
        </p:nvSpPr>
        <p:spPr>
          <a:xfrm>
            <a:off x="1310894" y="3435779"/>
            <a:ext cx="1776289" cy="238728"/>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Discrimination</a:t>
            </a:r>
            <a:endParaRPr sz="1900">
              <a:latin typeface="Times New Roman"/>
              <a:cs typeface="Times New Roman"/>
            </a:endParaRPr>
          </a:p>
        </p:txBody>
      </p:sp>
      <p:sp>
        <p:nvSpPr>
          <p:cNvPr id="8" name="text 1"/>
          <p:cNvSpPr txBox="1"/>
          <p:nvPr/>
        </p:nvSpPr>
        <p:spPr>
          <a:xfrm>
            <a:off x="1310894" y="3892979"/>
            <a:ext cx="1270327" cy="238728"/>
          </a:xfrm>
          <a:prstGeom prst="rect">
            <a:avLst/>
          </a:prstGeom>
        </p:spPr>
        <p:txBody>
          <a:bodyPr vert="horz" wrap="none" lIns="0" tIns="0" rIns="0" bIns="0" rtlCol="0">
            <a:spAutoFit/>
          </a:bodyPr>
          <a:lstStyle/>
          <a:p>
            <a:pPr marL="0">
              <a:lnSpc>
                <a:spcPct val="100000"/>
              </a:lnSpc>
            </a:pPr>
            <a:r>
              <a:rPr sz="2000" spc="10" dirty="0">
                <a:latin typeface="Arial"/>
                <a:cs typeface="Arial"/>
              </a:rPr>
              <a:t>•</a:t>
            </a:r>
            <a:r>
              <a:rPr sz="2000" b="1" spc="10" dirty="0">
                <a:latin typeface="Times New Roman"/>
                <a:cs typeface="Times New Roman"/>
              </a:rPr>
              <a:t>Responses</a:t>
            </a:r>
            <a:endParaRPr sz="2000">
              <a:latin typeface="Times New Roman"/>
              <a:cs typeface="Times New Roman"/>
            </a:endParaRPr>
          </a:p>
        </p:txBody>
      </p:sp>
      <p:sp>
        <p:nvSpPr>
          <p:cNvPr id="9" name="text 1"/>
          <p:cNvSpPr txBox="1"/>
          <p:nvPr/>
        </p:nvSpPr>
        <p:spPr>
          <a:xfrm>
            <a:off x="1310894" y="4350179"/>
            <a:ext cx="1758728" cy="238729"/>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Reinforcement</a:t>
            </a:r>
            <a:endParaRPr sz="1900">
              <a:latin typeface="Times New Roman"/>
              <a:cs typeface="Times New Roman"/>
            </a:endParaRPr>
          </a:p>
        </p:txBody>
      </p:sp>
      <p:sp>
        <p:nvSpPr>
          <p:cNvPr id="10" name="text 1"/>
          <p:cNvSpPr txBox="1"/>
          <p:nvPr/>
        </p:nvSpPr>
        <p:spPr>
          <a:xfrm>
            <a:off x="1310894" y="4807103"/>
            <a:ext cx="1213645" cy="239014"/>
          </a:xfrm>
          <a:prstGeom prst="rect">
            <a:avLst/>
          </a:prstGeom>
        </p:spPr>
        <p:txBody>
          <a:bodyPr vert="horz" wrap="none" lIns="0" tIns="0" rIns="0" bIns="0" rtlCol="0">
            <a:spAutoFit/>
          </a:bodyPr>
          <a:lstStyle/>
          <a:p>
            <a:pPr marL="0">
              <a:lnSpc>
                <a:spcPct val="100000"/>
              </a:lnSpc>
            </a:pPr>
            <a:r>
              <a:rPr sz="2000" spc="10" dirty="0">
                <a:latin typeface="Arial"/>
                <a:cs typeface="Arial"/>
              </a:rPr>
              <a:t>•</a:t>
            </a:r>
            <a:r>
              <a:rPr sz="2000" b="1" spc="10" dirty="0">
                <a:latin typeface="Times New Roman"/>
                <a:cs typeface="Times New Roman"/>
              </a:rPr>
              <a:t>Retention</a:t>
            </a:r>
            <a:endParaRPr sz="2000">
              <a:latin typeface="Times New Roman"/>
              <a:cs typeface="Times New Roman"/>
            </a:endParaRPr>
          </a:p>
        </p:txBody>
      </p:sp>
      <p:sp>
        <p:nvSpPr>
          <p:cNvPr id="11" name="text 1"/>
          <p:cNvSpPr txBox="1"/>
          <p:nvPr/>
        </p:nvSpPr>
        <p:spPr>
          <a:xfrm>
            <a:off x="1310894" y="5264960"/>
            <a:ext cx="1283816" cy="238728"/>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Extinction</a:t>
            </a:r>
            <a:endParaRPr sz="1900">
              <a:latin typeface="Times New Roman"/>
              <a:cs typeface="Times New Roman"/>
            </a:endParaRPr>
          </a:p>
        </p:txBody>
      </p:sp>
      <p:sp>
        <p:nvSpPr>
          <p:cNvPr id="15" name="text 1"/>
          <p:cNvSpPr txBox="1"/>
          <p:nvPr/>
        </p:nvSpPr>
        <p:spPr>
          <a:xfrm>
            <a:off x="1310894" y="5722109"/>
            <a:ext cx="2615911" cy="238728"/>
          </a:xfrm>
          <a:prstGeom prst="rect">
            <a:avLst/>
          </a:prstGeom>
        </p:spPr>
        <p:txBody>
          <a:bodyPr vert="horz" wrap="none" lIns="0" tIns="0" rIns="0" bIns="0" rtlCol="0">
            <a:spAutoFit/>
          </a:bodyPr>
          <a:lstStyle/>
          <a:p>
            <a:pPr marL="0">
              <a:lnSpc>
                <a:spcPct val="100000"/>
              </a:lnSpc>
            </a:pPr>
            <a:r>
              <a:rPr sz="1970" spc="10" dirty="0">
                <a:latin typeface="Arial"/>
                <a:cs typeface="Arial"/>
              </a:rPr>
              <a:t>•</a:t>
            </a:r>
            <a:r>
              <a:rPr sz="1970" b="1" spc="10" dirty="0">
                <a:latin typeface="Times New Roman"/>
                <a:cs typeface="Times New Roman"/>
              </a:rPr>
              <a:t>Spontaneous Recovery</a:t>
            </a:r>
            <a:endParaRPr sz="19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 name="Rectangle 2"/>
          <p:cNvSpPr/>
          <p:nvPr/>
        </p:nvSpPr>
        <p:spPr>
          <a:xfrm>
            <a:off x="1828800" y="533400"/>
            <a:ext cx="6020559" cy="769441"/>
          </a:xfrm>
          <a:prstGeom prst="rect">
            <a:avLst/>
          </a:prstGeom>
        </p:spPr>
        <p:txBody>
          <a:bodyPr wrap="none">
            <a:spAutoFit/>
          </a:bodyPr>
          <a:lstStyle/>
          <a:p>
            <a:pPr algn="ctr"/>
            <a:r>
              <a:rPr lang="en-US" sz="4400" spc="10" dirty="0" smtClean="0">
                <a:latin typeface="Andalus"/>
                <a:cs typeface="Andalus"/>
              </a:rPr>
              <a:t>Components Of Learning</a:t>
            </a:r>
            <a:endParaRPr lang="en-US" sz="4400" dirty="0">
              <a:latin typeface="Andalus"/>
              <a:cs typeface="Andalus"/>
            </a:endParaRPr>
          </a:p>
        </p:txBody>
      </p:sp>
      <p:sp>
        <p:nvSpPr>
          <p:cNvPr id="4" name="Rectangle 3"/>
          <p:cNvSpPr/>
          <p:nvPr/>
        </p:nvSpPr>
        <p:spPr>
          <a:xfrm>
            <a:off x="914400" y="1828800"/>
            <a:ext cx="7162800" cy="3970318"/>
          </a:xfrm>
          <a:prstGeom prst="rect">
            <a:avLst/>
          </a:prstGeom>
        </p:spPr>
        <p:txBody>
          <a:bodyPr wrap="square">
            <a:spAutoFit/>
          </a:bodyPr>
          <a:lstStyle/>
          <a:p>
            <a:r>
              <a:rPr lang="en-US" b="1" dirty="0" smtClean="0"/>
              <a:t>Drive</a:t>
            </a:r>
            <a:endParaRPr lang="en-US" dirty="0" smtClean="0"/>
          </a:p>
          <a:p>
            <a:r>
              <a:rPr lang="en-US" dirty="0" smtClean="0"/>
              <a:t>Learning frequently occurs in the presence of drive – any strong stimulus that impels action. Drives are basically of two types -primary (or physiological); and secondary (or psychological). These two categories of drives often interact with each other. Individuals operate under many drives at the same time. To predict a behavior, it is necessary to establish which drives are stimulating the most.</a:t>
            </a:r>
          </a:p>
          <a:p>
            <a:r>
              <a:rPr lang="en-US" dirty="0" smtClean="0"/>
              <a:t> </a:t>
            </a:r>
          </a:p>
          <a:p>
            <a:r>
              <a:rPr lang="en-US" b="1" dirty="0" smtClean="0"/>
              <a:t>Cue Stimuli</a:t>
            </a:r>
            <a:endParaRPr lang="en-US" dirty="0" smtClean="0"/>
          </a:p>
          <a:p>
            <a:r>
              <a:rPr lang="en-US" dirty="0" smtClean="0"/>
              <a:t>Cue stimuli are those factors that exist in the environment as perceived by the individual. The idea is to discover the conditions under which stimulus will increase the probability of eliciting a specific response. There may be two types </a:t>
            </a:r>
            <a:r>
              <a:rPr lang="en-US" dirty="0" smtClean="0"/>
              <a:t> </a:t>
            </a:r>
            <a:r>
              <a:rPr lang="en-US" dirty="0" smtClean="0"/>
              <a:t>of stimuli with respect to their results in terms of response concerned: generalization and discrimination.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 name="Rectangle 2"/>
          <p:cNvSpPr/>
          <p:nvPr/>
        </p:nvSpPr>
        <p:spPr>
          <a:xfrm>
            <a:off x="1828800" y="533400"/>
            <a:ext cx="6020559" cy="769441"/>
          </a:xfrm>
          <a:prstGeom prst="rect">
            <a:avLst/>
          </a:prstGeom>
        </p:spPr>
        <p:txBody>
          <a:bodyPr wrap="none">
            <a:spAutoFit/>
          </a:bodyPr>
          <a:lstStyle/>
          <a:p>
            <a:pPr algn="ctr"/>
            <a:r>
              <a:rPr lang="en-US" sz="4400" spc="10" dirty="0" smtClean="0">
                <a:latin typeface="Andalus"/>
                <a:cs typeface="Andalus"/>
              </a:rPr>
              <a:t>Components Of Learning</a:t>
            </a:r>
            <a:endParaRPr lang="en-US" sz="4400" dirty="0">
              <a:latin typeface="Andalus"/>
              <a:cs typeface="Andalus"/>
            </a:endParaRPr>
          </a:p>
        </p:txBody>
      </p:sp>
      <p:sp>
        <p:nvSpPr>
          <p:cNvPr id="6" name="Rectangle 5"/>
          <p:cNvSpPr/>
          <p:nvPr/>
        </p:nvSpPr>
        <p:spPr>
          <a:xfrm>
            <a:off x="533400" y="1600200"/>
            <a:ext cx="8001000" cy="4801314"/>
          </a:xfrm>
          <a:prstGeom prst="rect">
            <a:avLst/>
          </a:prstGeom>
        </p:spPr>
        <p:txBody>
          <a:bodyPr wrap="square">
            <a:spAutoFit/>
          </a:bodyPr>
          <a:lstStyle/>
          <a:p>
            <a:r>
              <a:rPr lang="en-US" b="1" dirty="0" smtClean="0"/>
              <a:t>Generalization </a:t>
            </a:r>
          </a:p>
          <a:p>
            <a:r>
              <a:rPr lang="en-US" dirty="0" smtClean="0"/>
              <a:t>Generalization occurs when a response is elicited by a similar but new stimulus. If two stimuli are exactly alike, they will have the same probability of evoking a specified response. The principle of generalization has important implications for human learning. Because of generalization, a person does not have to ‘completely relearn each of the new tasks. It allows the members to adapt to overall changing conditions and specific new assignments. The individual can borrow from past learning experiences to adjust more smoothly to new learning situations.</a:t>
            </a:r>
          </a:p>
          <a:p>
            <a:endParaRPr lang="en-US" dirty="0" smtClean="0"/>
          </a:p>
          <a:p>
            <a:r>
              <a:rPr lang="en-US" b="1" dirty="0" smtClean="0"/>
              <a:t>Discrimination </a:t>
            </a:r>
          </a:p>
          <a:p>
            <a:r>
              <a:rPr lang="en-US" dirty="0" smtClean="0"/>
              <a:t>Discrimination is a procedure in which an organization learns to emit a response to a stimulus but avoids making the same response to a similar but somewhat different stimulus. Discrimination has wide applications in ‘organizational behavior. For example, a supervisor can discriminate between two equally high producing workers, one with low quality and other with high quality.</a:t>
            </a:r>
          </a:p>
          <a:p>
            <a:r>
              <a:rPr lang="en-US" dirty="0" smtClean="0"/>
              <a:t> </a:t>
            </a:r>
          </a:p>
          <a:p>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 name="Rectangle 2"/>
          <p:cNvSpPr/>
          <p:nvPr/>
        </p:nvSpPr>
        <p:spPr>
          <a:xfrm>
            <a:off x="1828800" y="533400"/>
            <a:ext cx="6020559" cy="769441"/>
          </a:xfrm>
          <a:prstGeom prst="rect">
            <a:avLst/>
          </a:prstGeom>
        </p:spPr>
        <p:txBody>
          <a:bodyPr wrap="none">
            <a:spAutoFit/>
          </a:bodyPr>
          <a:lstStyle/>
          <a:p>
            <a:pPr algn="ctr"/>
            <a:r>
              <a:rPr lang="en-US" sz="4400" spc="10" dirty="0" smtClean="0">
                <a:latin typeface="Andalus"/>
                <a:cs typeface="Andalus"/>
              </a:rPr>
              <a:t>Components Of Learning</a:t>
            </a:r>
            <a:endParaRPr lang="en-US" sz="4400" dirty="0">
              <a:latin typeface="Andalus"/>
              <a:cs typeface="Andalus"/>
            </a:endParaRPr>
          </a:p>
        </p:txBody>
      </p:sp>
      <p:sp>
        <p:nvSpPr>
          <p:cNvPr id="4" name="Rectangle 3"/>
          <p:cNvSpPr/>
          <p:nvPr/>
        </p:nvSpPr>
        <p:spPr>
          <a:xfrm>
            <a:off x="609600" y="1600200"/>
            <a:ext cx="7696200" cy="3416320"/>
          </a:xfrm>
          <a:prstGeom prst="rect">
            <a:avLst/>
          </a:prstGeom>
        </p:spPr>
        <p:txBody>
          <a:bodyPr wrap="square">
            <a:spAutoFit/>
          </a:bodyPr>
          <a:lstStyle/>
          <a:p>
            <a:r>
              <a:rPr lang="en-US" b="1" dirty="0" smtClean="0"/>
              <a:t>Responses</a:t>
            </a:r>
            <a:endParaRPr lang="en-US" dirty="0" smtClean="0"/>
          </a:p>
          <a:p>
            <a:r>
              <a:rPr lang="en-US" dirty="0" smtClean="0"/>
              <a:t>The stimulus results in responses. Responses may be in the physical form or may be in terms of attitudes, familiarity, perception or other complex phenomena. In the above example, the supervisor discriminates between the worker producing low quality products and the worker producing high quality products, and positively responds only to the quality conscious worker.</a:t>
            </a:r>
          </a:p>
          <a:p>
            <a:r>
              <a:rPr lang="en-US" dirty="0" smtClean="0"/>
              <a:t> </a:t>
            </a:r>
          </a:p>
          <a:p>
            <a:r>
              <a:rPr lang="en-US" b="1" dirty="0" smtClean="0"/>
              <a:t>Reinforcement</a:t>
            </a:r>
            <a:endParaRPr lang="en-US" dirty="0" smtClean="0"/>
          </a:p>
          <a:p>
            <a:r>
              <a:rPr lang="en-US" dirty="0" smtClean="0"/>
              <a:t>Reinforcement is a fundamental condition of learning. Without reinforcement, no measurable modification of behavior takes place. Reinforcement may be defined as the environmental event’s affecting the probability of occurrence of responses with which they are associated.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3" name="Rectangle 2"/>
          <p:cNvSpPr/>
          <p:nvPr/>
        </p:nvSpPr>
        <p:spPr>
          <a:xfrm>
            <a:off x="1828800" y="533400"/>
            <a:ext cx="6020559" cy="769441"/>
          </a:xfrm>
          <a:prstGeom prst="rect">
            <a:avLst/>
          </a:prstGeom>
        </p:spPr>
        <p:txBody>
          <a:bodyPr wrap="none">
            <a:spAutoFit/>
          </a:bodyPr>
          <a:lstStyle/>
          <a:p>
            <a:pPr algn="ctr"/>
            <a:r>
              <a:rPr lang="en-US" sz="4400" spc="10" dirty="0" smtClean="0">
                <a:latin typeface="Andalus"/>
                <a:cs typeface="Andalus"/>
              </a:rPr>
              <a:t>Components Of Learning</a:t>
            </a:r>
            <a:endParaRPr lang="en-US" sz="4400" dirty="0">
              <a:latin typeface="Andalus"/>
              <a:cs typeface="Andalus"/>
            </a:endParaRPr>
          </a:p>
        </p:txBody>
      </p:sp>
      <p:sp>
        <p:nvSpPr>
          <p:cNvPr id="4" name="Rectangle 3"/>
          <p:cNvSpPr/>
          <p:nvPr/>
        </p:nvSpPr>
        <p:spPr>
          <a:xfrm>
            <a:off x="381000" y="1676400"/>
            <a:ext cx="8305800" cy="1754326"/>
          </a:xfrm>
          <a:prstGeom prst="rect">
            <a:avLst/>
          </a:prstGeom>
        </p:spPr>
        <p:txBody>
          <a:bodyPr wrap="square">
            <a:spAutoFit/>
          </a:bodyPr>
          <a:lstStyle/>
          <a:p>
            <a:r>
              <a:rPr lang="en-US" b="1" dirty="0" smtClean="0"/>
              <a:t>Retention </a:t>
            </a:r>
          </a:p>
          <a:p>
            <a:r>
              <a:rPr lang="en-US" dirty="0" smtClean="0"/>
              <a:t>The stability of learned behavior over time is defined as retention and its contrary is known as forgetting. Some of the learning is retained over a period of time while others may be forgotten.</a:t>
            </a:r>
          </a:p>
          <a:p>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Imag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a:prstGeom prst="rect">
            <a:avLst/>
          </a:prstGeom>
        </p:spPr>
      </p:pic>
      <p:pic>
        <p:nvPicPr>
          <p:cNvPr id="29" name="Image"/>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9956" y="246888"/>
            <a:ext cx="8324088" cy="1237488"/>
          </a:xfrm>
          <a:prstGeom prst="rect">
            <a:avLst/>
          </a:prstGeom>
        </p:spPr>
      </p:pic>
      <p:pic>
        <p:nvPicPr>
          <p:cNvPr id="30" name="Image"/>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181100" y="321564"/>
            <a:ext cx="6780276" cy="1258824"/>
          </a:xfrm>
          <a:prstGeom prst="rect">
            <a:avLst/>
          </a:prstGeom>
        </p:spPr>
      </p:pic>
      <p:pic>
        <p:nvPicPr>
          <p:cNvPr id="31" name="Image"/>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7200" y="274319"/>
            <a:ext cx="8229600" cy="1143000"/>
          </a:xfrm>
          <a:prstGeom prst="rect">
            <a:avLst/>
          </a:prstGeom>
        </p:spPr>
      </p:pic>
      <p:sp>
        <p:nvSpPr>
          <p:cNvPr id="15" name="object 15"/>
          <p:cNvSpPr/>
          <p:nvPr/>
        </p:nvSpPr>
        <p:spPr>
          <a:xfrm>
            <a:off x="452628" y="269748"/>
            <a:ext cx="8238744" cy="1152144"/>
          </a:xfrm>
          <a:custGeom>
            <a:avLst/>
            <a:gdLst/>
            <a:ahLst/>
            <a:cxnLst/>
            <a:rect l="l" t="t" r="r" b="b"/>
            <a:pathLst>
              <a:path w="8238744" h="1152144">
                <a:moveTo>
                  <a:pt x="4572" y="1147572"/>
                </a:moveTo>
                <a:lnTo>
                  <a:pt x="4572" y="4571"/>
                </a:lnTo>
                <a:lnTo>
                  <a:pt x="8234172" y="4571"/>
                </a:lnTo>
                <a:lnTo>
                  <a:pt x="8234172" y="1147572"/>
                </a:lnTo>
                <a:lnTo>
                  <a:pt x="4572" y="1147572"/>
                </a:lnTo>
                <a:close/>
              </a:path>
            </a:pathLst>
          </a:custGeom>
          <a:ln w="9144">
            <a:solidFill>
              <a:srgbClr val="F69240"/>
            </a:solidFill>
          </a:ln>
        </p:spPr>
        <p:txBody>
          <a:bodyPr wrap="square" lIns="0" tIns="0" rIns="0" bIns="0" rtlCol="0">
            <a:noAutofit/>
          </a:bodyPr>
          <a:lstStyle/>
          <a:p>
            <a:endParaRPr/>
          </a:p>
        </p:txBody>
      </p:sp>
      <p:sp>
        <p:nvSpPr>
          <p:cNvPr id="2" name="text 1"/>
          <p:cNvSpPr txBox="1"/>
          <p:nvPr/>
        </p:nvSpPr>
        <p:spPr>
          <a:xfrm>
            <a:off x="1559941" y="379854"/>
            <a:ext cx="6155744" cy="852945"/>
          </a:xfrm>
          <a:prstGeom prst="rect">
            <a:avLst/>
          </a:prstGeom>
        </p:spPr>
        <p:txBody>
          <a:bodyPr vert="horz" wrap="none" lIns="0" tIns="0" rIns="0" bIns="0" rtlCol="0">
            <a:spAutoFit/>
          </a:bodyPr>
          <a:lstStyle/>
          <a:p>
            <a:pPr marL="0">
              <a:lnSpc>
                <a:spcPct val="100000"/>
              </a:lnSpc>
            </a:pPr>
            <a:r>
              <a:rPr sz="4400" spc="10" dirty="0">
                <a:latin typeface="Andalus"/>
                <a:cs typeface="Andalus"/>
              </a:rPr>
              <a:t>Factors Affecting Learning</a:t>
            </a:r>
            <a:endParaRPr sz="4400">
              <a:latin typeface="Andalus"/>
              <a:cs typeface="Andalus"/>
            </a:endParaRPr>
          </a:p>
        </p:txBody>
      </p:sp>
      <p:sp>
        <p:nvSpPr>
          <p:cNvPr id="16" name="object 16"/>
          <p:cNvSpPr/>
          <p:nvPr/>
        </p:nvSpPr>
        <p:spPr>
          <a:xfrm>
            <a:off x="1296162" y="1753362"/>
            <a:ext cx="7010400" cy="3724656"/>
          </a:xfrm>
          <a:custGeom>
            <a:avLst/>
            <a:gdLst/>
            <a:ahLst/>
            <a:cxnLst/>
            <a:rect l="l" t="t" r="r" b="b"/>
            <a:pathLst>
              <a:path w="7010400" h="3724656">
                <a:moveTo>
                  <a:pt x="0" y="3724656"/>
                </a:moveTo>
                <a:lnTo>
                  <a:pt x="0" y="0"/>
                </a:lnTo>
                <a:lnTo>
                  <a:pt x="7010400" y="0"/>
                </a:lnTo>
                <a:lnTo>
                  <a:pt x="7010400" y="3724656"/>
                </a:lnTo>
                <a:lnTo>
                  <a:pt x="0" y="3724656"/>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1283208" y="1740408"/>
            <a:ext cx="7036308" cy="3750564"/>
          </a:xfrm>
          <a:custGeom>
            <a:avLst/>
            <a:gdLst/>
            <a:ahLst/>
            <a:cxnLst/>
            <a:rect l="l" t="t" r="r" b="b"/>
            <a:pathLst>
              <a:path w="7036308" h="3750564">
                <a:moveTo>
                  <a:pt x="12954" y="3737610"/>
                </a:moveTo>
                <a:lnTo>
                  <a:pt x="12954" y="12954"/>
                </a:lnTo>
                <a:lnTo>
                  <a:pt x="7023354" y="12954"/>
                </a:lnTo>
                <a:lnTo>
                  <a:pt x="7023354" y="3737610"/>
                </a:lnTo>
                <a:lnTo>
                  <a:pt x="12954" y="3737610"/>
                </a:lnTo>
                <a:close/>
              </a:path>
            </a:pathLst>
          </a:custGeom>
          <a:ln w="25908">
            <a:solidFill>
              <a:srgbClr val="C0504D"/>
            </a:solidFill>
          </a:ln>
        </p:spPr>
        <p:txBody>
          <a:bodyPr wrap="square" lIns="0" tIns="0" rIns="0" bIns="0" rtlCol="0">
            <a:noAutofit/>
          </a:bodyPr>
          <a:lstStyle/>
          <a:p>
            <a:endParaRPr/>
          </a:p>
        </p:txBody>
      </p:sp>
      <p:sp>
        <p:nvSpPr>
          <p:cNvPr id="3" name="text 1"/>
          <p:cNvSpPr txBox="1"/>
          <p:nvPr/>
        </p:nvSpPr>
        <p:spPr>
          <a:xfrm>
            <a:off x="1387094" y="1724732"/>
            <a:ext cx="6749563" cy="541980"/>
          </a:xfrm>
          <a:prstGeom prst="rect">
            <a:avLst/>
          </a:prstGeom>
        </p:spPr>
        <p:txBody>
          <a:bodyPr vert="horz" wrap="none" lIns="0" tIns="0" rIns="0" bIns="0" rtlCol="0">
            <a:spAutoFit/>
          </a:bodyPr>
          <a:lstStyle/>
          <a:p>
            <a:pPr marL="0">
              <a:lnSpc>
                <a:spcPct val="100000"/>
              </a:lnSpc>
            </a:pPr>
            <a:r>
              <a:rPr sz="2800" spc="10" dirty="0">
                <a:latin typeface="Andalus"/>
                <a:cs typeface="Andalus"/>
              </a:rPr>
              <a:t>There </a:t>
            </a:r>
            <a:r>
              <a:rPr sz="2800" spc="10" dirty="0">
                <a:latin typeface="Times New Roman"/>
                <a:cs typeface="Times New Roman"/>
              </a:rPr>
              <a:t>are various factors affecting individual’s</a:t>
            </a:r>
            <a:endParaRPr sz="2800">
              <a:latin typeface="Times New Roman"/>
              <a:cs typeface="Times New Roman"/>
            </a:endParaRPr>
          </a:p>
        </p:txBody>
      </p:sp>
      <p:sp>
        <p:nvSpPr>
          <p:cNvPr id="4" name="text 1"/>
          <p:cNvSpPr txBox="1"/>
          <p:nvPr/>
        </p:nvSpPr>
        <p:spPr>
          <a:xfrm>
            <a:off x="1387094" y="2252188"/>
            <a:ext cx="1352190" cy="322779"/>
          </a:xfrm>
          <a:prstGeom prst="rect">
            <a:avLst/>
          </a:prstGeom>
        </p:spPr>
        <p:txBody>
          <a:bodyPr vert="horz" wrap="none" lIns="0" tIns="0" rIns="0" bIns="0" rtlCol="0">
            <a:spAutoFit/>
          </a:bodyPr>
          <a:lstStyle/>
          <a:p>
            <a:pPr marL="0">
              <a:lnSpc>
                <a:spcPct val="100000"/>
              </a:lnSpc>
            </a:pPr>
            <a:r>
              <a:rPr sz="2800" spc="10" dirty="0">
                <a:latin typeface="Times New Roman"/>
                <a:cs typeface="Times New Roman"/>
              </a:rPr>
              <a:t>learning:</a:t>
            </a:r>
            <a:endParaRPr sz="2800">
              <a:latin typeface="Times New Roman"/>
              <a:cs typeface="Times New Roman"/>
            </a:endParaRPr>
          </a:p>
        </p:txBody>
      </p:sp>
      <p:sp>
        <p:nvSpPr>
          <p:cNvPr id="5" name="text 1"/>
          <p:cNvSpPr txBox="1"/>
          <p:nvPr/>
        </p:nvSpPr>
        <p:spPr>
          <a:xfrm>
            <a:off x="1387094" y="2792298"/>
            <a:ext cx="1859890" cy="272186"/>
          </a:xfrm>
          <a:prstGeom prst="rect">
            <a:avLst/>
          </a:prstGeom>
        </p:spPr>
        <p:txBody>
          <a:bodyPr vert="horz" wrap="none" lIns="0" tIns="0" rIns="0" bIns="0" rtlCol="0">
            <a:spAutoFit/>
          </a:bodyPr>
          <a:lstStyle/>
          <a:p>
            <a:pPr marL="0">
              <a:lnSpc>
                <a:spcPct val="100000"/>
              </a:lnSpc>
            </a:pPr>
            <a:r>
              <a:rPr sz="2400" b="1" spc="10" dirty="0">
                <a:latin typeface="Times New Roman"/>
                <a:cs typeface="Times New Roman"/>
              </a:rPr>
              <a:t>1. Motivation</a:t>
            </a:r>
            <a:endParaRPr sz="2400">
              <a:latin typeface="Times New Roman"/>
              <a:cs typeface="Times New Roman"/>
            </a:endParaRPr>
          </a:p>
        </p:txBody>
      </p:sp>
      <p:sp>
        <p:nvSpPr>
          <p:cNvPr id="6" name="text 1"/>
          <p:cNvSpPr txBox="1"/>
          <p:nvPr/>
        </p:nvSpPr>
        <p:spPr>
          <a:xfrm>
            <a:off x="1387094" y="3341192"/>
            <a:ext cx="1780032" cy="272186"/>
          </a:xfrm>
          <a:prstGeom prst="rect">
            <a:avLst/>
          </a:prstGeom>
        </p:spPr>
        <p:txBody>
          <a:bodyPr vert="horz" wrap="none" lIns="0" tIns="0" rIns="0" bIns="0" rtlCol="0">
            <a:spAutoFit/>
          </a:bodyPr>
          <a:lstStyle/>
          <a:p>
            <a:pPr marL="0">
              <a:lnSpc>
                <a:spcPct val="100000"/>
              </a:lnSpc>
            </a:pPr>
            <a:r>
              <a:rPr sz="2400" b="1" spc="10" dirty="0">
                <a:latin typeface="Times New Roman"/>
                <a:cs typeface="Times New Roman"/>
              </a:rPr>
              <a:t>2. Mental set</a:t>
            </a:r>
            <a:endParaRPr sz="2400">
              <a:latin typeface="Times New Roman"/>
              <a:cs typeface="Times New Roman"/>
            </a:endParaRPr>
          </a:p>
        </p:txBody>
      </p:sp>
      <p:sp>
        <p:nvSpPr>
          <p:cNvPr id="7" name="text 1"/>
          <p:cNvSpPr txBox="1"/>
          <p:nvPr/>
        </p:nvSpPr>
        <p:spPr>
          <a:xfrm>
            <a:off x="1387094" y="3889832"/>
            <a:ext cx="4112666" cy="272186"/>
          </a:xfrm>
          <a:prstGeom prst="rect">
            <a:avLst/>
          </a:prstGeom>
        </p:spPr>
        <p:txBody>
          <a:bodyPr vert="horz" wrap="none" lIns="0" tIns="0" rIns="0" bIns="0" rtlCol="0">
            <a:spAutoFit/>
          </a:bodyPr>
          <a:lstStyle/>
          <a:p>
            <a:pPr marL="0">
              <a:lnSpc>
                <a:spcPct val="100000"/>
              </a:lnSpc>
            </a:pPr>
            <a:r>
              <a:rPr sz="2400" b="1" spc="10" dirty="0">
                <a:latin typeface="Times New Roman"/>
                <a:cs typeface="Times New Roman"/>
              </a:rPr>
              <a:t>3. Nature of learning materials</a:t>
            </a:r>
            <a:endParaRPr sz="2400">
              <a:latin typeface="Times New Roman"/>
              <a:cs typeface="Times New Roman"/>
            </a:endParaRPr>
          </a:p>
        </p:txBody>
      </p:sp>
      <p:sp>
        <p:nvSpPr>
          <p:cNvPr id="8" name="text 1"/>
          <p:cNvSpPr txBox="1"/>
          <p:nvPr/>
        </p:nvSpPr>
        <p:spPr>
          <a:xfrm>
            <a:off x="1387094" y="4438472"/>
            <a:ext cx="1486509" cy="272186"/>
          </a:xfrm>
          <a:prstGeom prst="rect">
            <a:avLst/>
          </a:prstGeom>
        </p:spPr>
        <p:txBody>
          <a:bodyPr vert="horz" wrap="none" lIns="0" tIns="0" rIns="0" bIns="0" rtlCol="0">
            <a:spAutoFit/>
          </a:bodyPr>
          <a:lstStyle/>
          <a:p>
            <a:pPr marL="0">
              <a:lnSpc>
                <a:spcPct val="100000"/>
              </a:lnSpc>
            </a:pPr>
            <a:r>
              <a:rPr sz="2400" b="1" spc="10" dirty="0">
                <a:latin typeface="Times New Roman"/>
                <a:cs typeface="Times New Roman"/>
              </a:rPr>
              <a:t>4. Practice</a:t>
            </a:r>
            <a:endParaRPr sz="2400">
              <a:latin typeface="Times New Roman"/>
              <a:cs typeface="Times New Roman"/>
            </a:endParaRPr>
          </a:p>
        </p:txBody>
      </p:sp>
      <p:sp>
        <p:nvSpPr>
          <p:cNvPr id="9" name="text 1"/>
          <p:cNvSpPr txBox="1"/>
          <p:nvPr/>
        </p:nvSpPr>
        <p:spPr>
          <a:xfrm>
            <a:off x="1387094" y="4987493"/>
            <a:ext cx="2140305" cy="272186"/>
          </a:xfrm>
          <a:prstGeom prst="rect">
            <a:avLst/>
          </a:prstGeom>
        </p:spPr>
        <p:txBody>
          <a:bodyPr vert="horz" wrap="none" lIns="0" tIns="0" rIns="0" bIns="0" rtlCol="0">
            <a:spAutoFit/>
          </a:bodyPr>
          <a:lstStyle/>
          <a:p>
            <a:pPr marL="0">
              <a:lnSpc>
                <a:spcPct val="100000"/>
              </a:lnSpc>
            </a:pPr>
            <a:r>
              <a:rPr sz="2400" b="1" spc="10" dirty="0">
                <a:latin typeface="Times New Roman"/>
                <a:cs typeface="Times New Roman"/>
              </a:rPr>
              <a:t>5. Environment</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1472</Words>
  <Application>Microsoft Office PowerPoint</Application>
  <PresentationFormat>On-screen Show (4:3)</PresentationFormat>
  <Paragraphs>223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18</cp:revision>
  <dcterms:created xsi:type="dcterms:W3CDTF">2020-02-17T08:10:11Z</dcterms:created>
  <dcterms:modified xsi:type="dcterms:W3CDTF">2020-03-12T16:41:57Z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2020-02-17T00:00:00Z</vt:filetime>
  </property>
  <property fmtid="{D5CDD505-2E9C-101B-9397-08002B2CF9AE}" pid="3" name="LastSaved">
    <vt:filetime>2020-02-17T00:00:00Z</vt:filetime>
  </property>
</Properties>
</file>